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1" r:id="rId5"/>
    <p:sldId id="258" r:id="rId6"/>
    <p:sldId id="262" r:id="rId7"/>
    <p:sldId id="263" r:id="rId8"/>
    <p:sldId id="264" r:id="rId9"/>
    <p:sldId id="271" r:id="rId10"/>
    <p:sldId id="272" r:id="rId11"/>
    <p:sldId id="267" r:id="rId12"/>
    <p:sldId id="268" r:id="rId13"/>
    <p:sldId id="269" r:id="rId14"/>
    <p:sldId id="265" r:id="rId15"/>
    <p:sldId id="266" r:id="rId16"/>
    <p:sldId id="270" r:id="rId17"/>
    <p:sldId id="273" r:id="rId1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8" autoAdjust="0"/>
  </p:normalViewPr>
  <p:slideViewPr>
    <p:cSldViewPr>
      <p:cViewPr varScale="1">
        <p:scale>
          <a:sx n="74" d="100"/>
          <a:sy n="74" d="100"/>
        </p:scale>
        <p:origin x="-4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8CA1-3650-4196-8760-75FF650B31EF}" type="datetimeFigureOut">
              <a:rPr lang="es-ES" smtClean="0"/>
              <a:pPr/>
              <a:t>23/03/2012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B594-E59E-434B-B577-68BF1544A5F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8CA1-3650-4196-8760-75FF650B31EF}" type="datetimeFigureOut">
              <a:rPr lang="es-ES" smtClean="0"/>
              <a:pPr/>
              <a:t>23/03/2012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B594-E59E-434B-B577-68BF1544A5F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8CA1-3650-4196-8760-75FF650B31EF}" type="datetimeFigureOut">
              <a:rPr lang="es-ES" smtClean="0"/>
              <a:pPr/>
              <a:t>23/03/2012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B594-E59E-434B-B577-68BF1544A5F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8CA1-3650-4196-8760-75FF650B31EF}" type="datetimeFigureOut">
              <a:rPr lang="es-ES" smtClean="0"/>
              <a:pPr/>
              <a:t>23/03/2012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B594-E59E-434B-B577-68BF1544A5F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8CA1-3650-4196-8760-75FF650B31EF}" type="datetimeFigureOut">
              <a:rPr lang="es-ES" smtClean="0"/>
              <a:pPr/>
              <a:t>23/03/2012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B594-E59E-434B-B577-68BF1544A5F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8CA1-3650-4196-8760-75FF650B31EF}" type="datetimeFigureOut">
              <a:rPr lang="es-ES" smtClean="0"/>
              <a:pPr/>
              <a:t>23/03/2012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B594-E59E-434B-B577-68BF1544A5F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8CA1-3650-4196-8760-75FF650B31EF}" type="datetimeFigureOut">
              <a:rPr lang="es-ES" smtClean="0"/>
              <a:pPr/>
              <a:t>23/03/2012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B594-E59E-434B-B577-68BF1544A5F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8CA1-3650-4196-8760-75FF650B31EF}" type="datetimeFigureOut">
              <a:rPr lang="es-ES" smtClean="0"/>
              <a:pPr/>
              <a:t>23/03/2012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B594-E59E-434B-B577-68BF1544A5F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8CA1-3650-4196-8760-75FF650B31EF}" type="datetimeFigureOut">
              <a:rPr lang="es-ES" smtClean="0"/>
              <a:pPr/>
              <a:t>23/03/2012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B594-E59E-434B-B577-68BF1544A5F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8CA1-3650-4196-8760-75FF650B31EF}" type="datetimeFigureOut">
              <a:rPr lang="es-ES" smtClean="0"/>
              <a:pPr/>
              <a:t>23/03/2012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B594-E59E-434B-B577-68BF1544A5F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8CA1-3650-4196-8760-75FF650B31EF}" type="datetimeFigureOut">
              <a:rPr lang="es-ES" smtClean="0"/>
              <a:pPr/>
              <a:t>23/03/2012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6B594-E59E-434B-B577-68BF1544A5F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18CA1-3650-4196-8760-75FF650B31EF}" type="datetimeFigureOut">
              <a:rPr lang="es-ES" smtClean="0"/>
              <a:pPr/>
              <a:t>23/03/2012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6B594-E59E-434B-B577-68BF1544A5F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 descr="google_wave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59020">
            <a:off x="6000760" y="3857628"/>
            <a:ext cx="2652714" cy="2652714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57158" y="2130425"/>
            <a:ext cx="8458200" cy="1470025"/>
          </a:xfrm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Co, Cool MASSIVE Project, Co!</a:t>
            </a:r>
            <a:endParaRPr lang="es-E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929058" y="3214686"/>
            <a:ext cx="6400800" cy="714380"/>
          </a:xfrm>
        </p:spPr>
        <p:txBody>
          <a:bodyPr>
            <a:normAutofit/>
          </a:bodyPr>
          <a:lstStyle/>
          <a:p>
            <a:r>
              <a:rPr lang="es-ES" sz="1800" dirty="0" smtClean="0">
                <a:solidFill>
                  <a:srgbClr val="FFC000"/>
                </a:solidFill>
              </a:rPr>
              <a:t>Susana, Alex, Adrian, Luigi, Antti</a:t>
            </a:r>
            <a:endParaRPr lang="es-ES" sz="1800" dirty="0">
              <a:solidFill>
                <a:srgbClr val="FFC000"/>
              </a:solidFill>
            </a:endParaRPr>
          </a:p>
        </p:txBody>
      </p:sp>
      <p:sp>
        <p:nvSpPr>
          <p:cNvPr id="4" name="2 Subtítulo"/>
          <p:cNvSpPr txBox="1">
            <a:spLocks/>
          </p:cNvSpPr>
          <p:nvPr/>
        </p:nvSpPr>
        <p:spPr>
          <a:xfrm>
            <a:off x="1285852" y="6500834"/>
            <a:ext cx="6400800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TRABHCI 2012 ZARAGOZA</a:t>
            </a:r>
          </a:p>
        </p:txBody>
      </p:sp>
      <p:sp>
        <p:nvSpPr>
          <p:cNvPr id="10" name="2 Subtítulo"/>
          <p:cNvSpPr txBox="1">
            <a:spLocks/>
          </p:cNvSpPr>
          <p:nvPr/>
        </p:nvSpPr>
        <p:spPr>
          <a:xfrm>
            <a:off x="2714612" y="71414"/>
            <a:ext cx="6400800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23th</a:t>
            </a:r>
            <a:r>
              <a:rPr kumimoji="0" lang="es-ES" sz="16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</a:t>
            </a:r>
            <a:r>
              <a:rPr kumimoji="0" lang="es-ES" sz="1600" b="1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March</a:t>
            </a:r>
            <a:r>
              <a:rPr kumimoji="0" lang="es-ES" sz="16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s-E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 Título"/>
          <p:cNvSpPr txBox="1">
            <a:spLocks/>
          </p:cNvSpPr>
          <p:nvPr/>
        </p:nvSpPr>
        <p:spPr>
          <a:xfrm>
            <a:off x="5043550" y="6202391"/>
            <a:ext cx="4957738" cy="8699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itchFamily="34" charset="0"/>
                <a:ea typeface="+mj-ea"/>
                <a:cs typeface="+mj-cs"/>
              </a:rPr>
              <a:t>Co, Cool MASSIVE Project, Co!</a:t>
            </a:r>
          </a:p>
        </p:txBody>
      </p:sp>
      <p:sp>
        <p:nvSpPr>
          <p:cNvPr id="8" name="7 Rectángulo"/>
          <p:cNvSpPr/>
          <p:nvPr/>
        </p:nvSpPr>
        <p:spPr>
          <a:xfrm>
            <a:off x="971600" y="836712"/>
            <a:ext cx="6480720" cy="4968552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1 Título"/>
          <p:cNvSpPr>
            <a:spLocks noGrp="1"/>
          </p:cNvSpPr>
          <p:nvPr>
            <p:ph type="ctrTitle"/>
          </p:nvPr>
        </p:nvSpPr>
        <p:spPr>
          <a:xfrm>
            <a:off x="214282" y="71414"/>
            <a:ext cx="8929718" cy="928694"/>
          </a:xfrm>
        </p:spPr>
        <p:txBody>
          <a:bodyPr>
            <a:normAutofit fontScale="90000"/>
          </a:bodyPr>
          <a:lstStyle/>
          <a:p>
            <a:pPr algn="l"/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PROLOG </a:t>
            </a:r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5</a:t>
            </a:r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“PROMPT QUESTIONS” </a:t>
            </a:r>
            <a:endParaRPr lang="es-E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10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052736"/>
            <a:ext cx="5807682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57158" y="1285860"/>
            <a:ext cx="8215370" cy="4500594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en-US" sz="1100" b="1" dirty="0">
              <a:solidFill>
                <a:schemeClr val="tx1"/>
              </a:solidFill>
              <a:latin typeface="Century Gothic" pitchFamily="34" charset="0"/>
            </a:endParaRPr>
          </a:p>
          <a:p>
            <a:endParaRPr lang="en-US" sz="11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282" y="71414"/>
            <a:ext cx="7772400" cy="928694"/>
          </a:xfrm>
        </p:spPr>
        <p:txBody>
          <a:bodyPr>
            <a:normAutofit/>
          </a:bodyPr>
          <a:lstStyle/>
          <a:p>
            <a:pPr algn="l"/>
            <a:r>
              <a:rPr lang="es-E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ADRIAN </a:t>
            </a:r>
            <a:r>
              <a:rPr lang="es-E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sym typeface="Wingdings" pitchFamily="2" charset="2"/>
              </a:rPr>
              <a:t> - ENVIRONMENT</a:t>
            </a:r>
            <a:endParaRPr lang="es-E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5043550" y="6202391"/>
            <a:ext cx="4957738" cy="8699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itchFamily="34" charset="0"/>
                <a:ea typeface="+mj-ea"/>
                <a:cs typeface="+mj-cs"/>
              </a:rPr>
              <a:t>Co, Cool MASSIVE Project, Co!</a:t>
            </a:r>
          </a:p>
        </p:txBody>
      </p:sp>
      <p:sp>
        <p:nvSpPr>
          <p:cNvPr id="7" name="6 Rectángulo"/>
          <p:cNvSpPr/>
          <p:nvPr/>
        </p:nvSpPr>
        <p:spPr>
          <a:xfrm>
            <a:off x="428596" y="1285860"/>
            <a:ext cx="82868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The Co Project runs on an Apache web server installed on a Linux-based environment.</a:t>
            </a:r>
          </a:p>
          <a:p>
            <a:endParaRPr lang="en-US" sz="3000" dirty="0" smtClean="0"/>
          </a:p>
          <a:p>
            <a:r>
              <a:rPr lang="en-US" sz="3000" dirty="0" smtClean="0"/>
              <a:t>The reason to choose Linux among the alternatives are: </a:t>
            </a:r>
          </a:p>
          <a:p>
            <a:pPr lvl="1">
              <a:buFont typeface="Arial" charset="0"/>
              <a:buChar char="•"/>
            </a:pPr>
            <a:r>
              <a:rPr lang="en-US" sz="3000" dirty="0" smtClean="0"/>
              <a:t> Facilities for scripting (Bash, Unix tools). </a:t>
            </a:r>
          </a:p>
          <a:p>
            <a:pPr lvl="1">
              <a:buFont typeface="Arial" charset="0"/>
              <a:buChar char="•"/>
            </a:pPr>
            <a:r>
              <a:rPr lang="en-US" sz="3000" dirty="0" smtClean="0"/>
              <a:t> Easy installation and configuration of the      server.</a:t>
            </a:r>
          </a:p>
          <a:p>
            <a:pPr lvl="1">
              <a:buFont typeface="Arial" charset="0"/>
              <a:buChar char="•"/>
            </a:pPr>
            <a:r>
              <a:rPr lang="en-US" sz="3000" dirty="0" smtClean="0"/>
              <a:t> Everything works.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500034" y="1142984"/>
            <a:ext cx="8072494" cy="4572032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en-US" sz="1100" b="1" dirty="0">
              <a:solidFill>
                <a:schemeClr val="tx1"/>
              </a:solidFill>
              <a:latin typeface="Century Gothic" pitchFamily="34" charset="0"/>
            </a:endParaRPr>
          </a:p>
          <a:p>
            <a:endParaRPr lang="en-US" sz="11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42938" y="71414"/>
            <a:ext cx="7772400" cy="928694"/>
          </a:xfrm>
        </p:spPr>
        <p:txBody>
          <a:bodyPr>
            <a:normAutofit/>
          </a:bodyPr>
          <a:lstStyle/>
          <a:p>
            <a:pPr algn="l"/>
            <a:r>
              <a:rPr lang="es-E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ADRIAN</a:t>
            </a:r>
            <a:r>
              <a:rPr lang="es-E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sym typeface="Wingdings" pitchFamily="2" charset="2"/>
              </a:rPr>
              <a:t> - SCRIPTING 1</a:t>
            </a:r>
            <a:endParaRPr lang="es-E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5043550" y="6202391"/>
            <a:ext cx="4957738" cy="8699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itchFamily="34" charset="0"/>
                <a:ea typeface="+mj-ea"/>
                <a:cs typeface="+mj-cs"/>
              </a:rPr>
              <a:t>Co, Cool MASSIVE Project, Co!</a:t>
            </a:r>
          </a:p>
        </p:txBody>
      </p:sp>
      <p:sp>
        <p:nvSpPr>
          <p:cNvPr id="7" name="6 Rectángulo"/>
          <p:cNvSpPr/>
          <p:nvPr/>
        </p:nvSpPr>
        <p:spPr>
          <a:xfrm>
            <a:off x="500034" y="1142984"/>
            <a:ext cx="80010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The input from the user must be modified so that the Prolog interpreter can process the question. </a:t>
            </a:r>
          </a:p>
          <a:p>
            <a:endParaRPr lang="en-US" sz="2400" dirty="0" smtClean="0"/>
          </a:p>
          <a:p>
            <a:r>
              <a:rPr lang="en-US" sz="2400" dirty="0" smtClean="0"/>
              <a:t>It must be transformed again once we retrieve the response from Prolog and we want it to be shown on the webpage.</a:t>
            </a:r>
          </a:p>
          <a:p>
            <a:endParaRPr lang="en-US" sz="2400" dirty="0" smtClean="0"/>
          </a:p>
          <a:p>
            <a:r>
              <a:rPr lang="en-US" sz="2400" dirty="0" smtClean="0"/>
              <a:t>To do these kind of manipulations we use some of the following programs: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AWK (for adding brackets and commas to the user input).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err="1" smtClean="0"/>
              <a:t>tr</a:t>
            </a:r>
            <a:r>
              <a:rPr lang="en-US" sz="2400" dirty="0" smtClean="0"/>
              <a:t> (for replacing uppercase letters for lowercase letters).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err="1" smtClean="0"/>
              <a:t>sed</a:t>
            </a:r>
            <a:r>
              <a:rPr lang="en-US" sz="2400" dirty="0" smtClean="0"/>
              <a:t> (to remove symbols from Prolog's output and improve the presentation to the user by using regular expressions).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714348" y="1500174"/>
            <a:ext cx="7858180" cy="1857388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en-US" sz="1100" b="1" dirty="0">
              <a:solidFill>
                <a:schemeClr val="tx1"/>
              </a:solidFill>
              <a:latin typeface="Century Gothic" pitchFamily="34" charset="0"/>
            </a:endParaRPr>
          </a:p>
          <a:p>
            <a:endParaRPr lang="en-US" sz="11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ADRIAN</a:t>
            </a:r>
            <a:r>
              <a:rPr lang="es-E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sym typeface="Wingdings" pitchFamily="2" charset="2"/>
              </a:rPr>
              <a:t> - SCRIPTING 2</a:t>
            </a:r>
            <a:endParaRPr lang="es-E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428596" y="1571613"/>
            <a:ext cx="8143932" cy="207170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The next script processes the input from the user and prepares it to be used by the Prolog interpreter: </a:t>
            </a:r>
          </a:p>
          <a:p>
            <a:endParaRPr lang="es-ES" dirty="0"/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5043550" y="6202391"/>
            <a:ext cx="4957738" cy="8699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itchFamily="34" charset="0"/>
                <a:ea typeface="+mj-ea"/>
                <a:cs typeface="+mj-cs"/>
              </a:rPr>
              <a:t>Co, Cool MASSIVE Project, Co!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857628"/>
            <a:ext cx="826611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282" y="71414"/>
            <a:ext cx="7772400" cy="928694"/>
          </a:xfrm>
        </p:spPr>
        <p:txBody>
          <a:bodyPr>
            <a:normAutofit/>
          </a:bodyPr>
          <a:lstStyle/>
          <a:p>
            <a:pPr algn="l"/>
            <a:r>
              <a:rPr lang="es-E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ALEX – WEB INTERFACE </a:t>
            </a:r>
            <a:endParaRPr lang="es-E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5043550" y="6202391"/>
            <a:ext cx="4957738" cy="8699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itchFamily="34" charset="0"/>
                <a:ea typeface="+mj-ea"/>
                <a:cs typeface="+mj-cs"/>
              </a:rPr>
              <a:t>Co, Cool MASSIVE Project, Co!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6929454" y="6060064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Picture of Alex</a:t>
            </a:r>
            <a:endParaRPr lang="es-E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285860"/>
            <a:ext cx="8846258" cy="4419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924" y="4774180"/>
            <a:ext cx="135732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33 Rectángulo"/>
          <p:cNvSpPr/>
          <p:nvPr/>
        </p:nvSpPr>
        <p:spPr>
          <a:xfrm>
            <a:off x="0" y="1000108"/>
            <a:ext cx="9144000" cy="5143536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282" y="71414"/>
            <a:ext cx="7772400" cy="928694"/>
          </a:xfrm>
        </p:spPr>
        <p:txBody>
          <a:bodyPr>
            <a:normAutofit/>
          </a:bodyPr>
          <a:lstStyle/>
          <a:p>
            <a:pPr algn="l"/>
            <a:r>
              <a:rPr lang="es-E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ALEX – TECHNOLOGIES USED </a:t>
            </a:r>
            <a:endParaRPr lang="es-E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5043550" y="6202391"/>
            <a:ext cx="4957738" cy="8699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itchFamily="34" charset="0"/>
                <a:ea typeface="+mj-ea"/>
                <a:cs typeface="+mj-cs"/>
              </a:rPr>
              <a:t>Co, Cool MASSIVE Project, Co!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71472" y="1357298"/>
            <a:ext cx="8001056" cy="4143404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buFontTx/>
              <a:buChar char="-"/>
            </a:pPr>
            <a:r>
              <a:rPr lang="en-US" sz="2000" b="1" dirty="0" smtClean="0">
                <a:solidFill>
                  <a:schemeClr val="tx1"/>
                </a:solidFill>
                <a:latin typeface="Century Gothic" pitchFamily="34" charset="0"/>
              </a:rPr>
              <a:t>HTML and CSS</a:t>
            </a:r>
          </a:p>
          <a:p>
            <a:pPr lvl="1">
              <a:buFontTx/>
              <a:buChar char="-"/>
            </a:pPr>
            <a:r>
              <a:rPr lang="en-US" sz="1600" b="1" dirty="0" smtClean="0">
                <a:solidFill>
                  <a:schemeClr val="tx1"/>
                </a:solidFill>
                <a:latin typeface="Century Gothic" pitchFamily="34" charset="0"/>
              </a:rPr>
              <a:t> creation and design of the web interface</a:t>
            </a:r>
          </a:p>
          <a:p>
            <a:pPr>
              <a:buFontTx/>
              <a:buChar char="-"/>
            </a:pPr>
            <a:r>
              <a:rPr lang="en-US" sz="2000" b="1" dirty="0" smtClean="0">
                <a:solidFill>
                  <a:schemeClr val="tx1"/>
                </a:solidFill>
                <a:latin typeface="Century Gothic" pitchFamily="34" charset="0"/>
              </a:rPr>
              <a:t>JavaScript</a:t>
            </a:r>
          </a:p>
          <a:p>
            <a:pPr lvl="1">
              <a:buFontTx/>
              <a:buChar char="-"/>
            </a:pPr>
            <a:r>
              <a:rPr lang="en-US" sz="1600" b="1" dirty="0" smtClean="0">
                <a:solidFill>
                  <a:schemeClr val="tx1"/>
                </a:solidFill>
                <a:latin typeface="Century Gothic" pitchFamily="34" charset="0"/>
              </a:rPr>
              <a:t> implemented the Google speech API</a:t>
            </a:r>
          </a:p>
          <a:p>
            <a:pPr lvl="1">
              <a:buFontTx/>
              <a:buChar char="-"/>
            </a:pPr>
            <a:r>
              <a:rPr lang="en-US" sz="1600" b="1" dirty="0" smtClean="0">
                <a:solidFill>
                  <a:schemeClr val="tx1"/>
                </a:solidFill>
                <a:latin typeface="Century Gothic" pitchFamily="34" charset="0"/>
              </a:rPr>
              <a:t> flashy special effects</a:t>
            </a:r>
          </a:p>
          <a:p>
            <a:pPr>
              <a:buFontTx/>
              <a:buChar char="-"/>
            </a:pPr>
            <a:r>
              <a:rPr lang="en-US" sz="2000" b="1" dirty="0" smtClean="0">
                <a:solidFill>
                  <a:schemeClr val="tx1"/>
                </a:solidFill>
                <a:latin typeface="Century Gothic" pitchFamily="34" charset="0"/>
              </a:rPr>
              <a:t> PHP</a:t>
            </a:r>
          </a:p>
          <a:p>
            <a:pPr lvl="1">
              <a:buFontTx/>
              <a:buChar char="-"/>
            </a:pPr>
            <a:r>
              <a:rPr lang="en-US" sz="1600" b="1" dirty="0" smtClean="0">
                <a:solidFill>
                  <a:schemeClr val="tx1"/>
                </a:solidFill>
                <a:latin typeface="Century Gothic" pitchFamily="34" charset="0"/>
              </a:rPr>
              <a:t> write the submitted question to a local file</a:t>
            </a:r>
          </a:p>
          <a:p>
            <a:pPr lvl="1">
              <a:buFontTx/>
              <a:buChar char="-"/>
            </a:pPr>
            <a:r>
              <a:rPr lang="en-US" sz="1600" b="1" dirty="0" smtClean="0">
                <a:solidFill>
                  <a:schemeClr val="tx1"/>
                </a:solidFill>
                <a:latin typeface="Century Gothic" pitchFamily="34" charset="0"/>
              </a:rPr>
              <a:t> start a local process to retrieve the answer  to the question </a:t>
            </a:r>
          </a:p>
          <a:p>
            <a:pPr lvl="1">
              <a:buFontTx/>
              <a:buChar char="-"/>
            </a:pPr>
            <a:r>
              <a:rPr lang="en-US" sz="1600" b="1" dirty="0" smtClean="0">
                <a:solidFill>
                  <a:schemeClr val="tx1"/>
                </a:solidFill>
                <a:latin typeface="Century Gothic" pitchFamily="34" charset="0"/>
              </a:rPr>
              <a:t> read the answer from a local file</a:t>
            </a:r>
          </a:p>
          <a:p>
            <a:pPr>
              <a:buFontTx/>
              <a:buChar char="-"/>
            </a:pPr>
            <a:r>
              <a:rPr lang="en-US" sz="2000" b="1" dirty="0" smtClean="0">
                <a:solidFill>
                  <a:schemeClr val="tx1"/>
                </a:solidFill>
                <a:latin typeface="Century Gothic" pitchFamily="34" charset="0"/>
              </a:rPr>
              <a:t> AJAX</a:t>
            </a:r>
          </a:p>
          <a:p>
            <a:pPr lvl="1"/>
            <a:r>
              <a:rPr lang="en-US" sz="1600" b="1" dirty="0" smtClean="0">
                <a:solidFill>
                  <a:schemeClr val="tx1"/>
                </a:solidFill>
                <a:latin typeface="Century Gothic" pitchFamily="34" charset="0"/>
              </a:rPr>
              <a:t>= technology to retrieve data without having to reload the current website</a:t>
            </a:r>
          </a:p>
          <a:p>
            <a:pPr lvl="1"/>
            <a:r>
              <a:rPr lang="en-US" sz="1600" b="1" dirty="0" smtClean="0">
                <a:solidFill>
                  <a:schemeClr val="tx1"/>
                </a:solidFill>
                <a:latin typeface="Century Gothic" pitchFamily="34" charset="0"/>
              </a:rPr>
              <a:t>- send and retrieve   </a:t>
            </a:r>
          </a:p>
          <a:p>
            <a:pPr lvl="1">
              <a:buFontTx/>
              <a:buChar char="-"/>
            </a:pPr>
            <a:endParaRPr lang="en-US" sz="1100" b="1" dirty="0">
              <a:solidFill>
                <a:schemeClr val="tx1"/>
              </a:solidFill>
              <a:latin typeface="Century Gothic" pitchFamily="34" charset="0"/>
            </a:endParaRPr>
          </a:p>
          <a:p>
            <a:endParaRPr lang="en-US" sz="11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33 Rectángulo"/>
          <p:cNvSpPr/>
          <p:nvPr/>
        </p:nvSpPr>
        <p:spPr>
          <a:xfrm>
            <a:off x="0" y="1000108"/>
            <a:ext cx="9144000" cy="5143536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282" y="71414"/>
            <a:ext cx="7772400" cy="928694"/>
          </a:xfrm>
        </p:spPr>
        <p:txBody>
          <a:bodyPr>
            <a:normAutofit/>
          </a:bodyPr>
          <a:lstStyle/>
          <a:p>
            <a:pPr algn="l"/>
            <a:r>
              <a:rPr lang="es-E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ALEX – TECHNOLOGIES USED </a:t>
            </a:r>
            <a:endParaRPr lang="es-E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5043550" y="6202391"/>
            <a:ext cx="4957738" cy="8699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itchFamily="34" charset="0"/>
                <a:ea typeface="+mj-ea"/>
                <a:cs typeface="+mj-cs"/>
              </a:rPr>
              <a:t>Co, Cool MASSIVE Project, Co!</a:t>
            </a:r>
          </a:p>
        </p:txBody>
      </p:sp>
      <p:sp>
        <p:nvSpPr>
          <p:cNvPr id="5" name="4 Rectángulo"/>
          <p:cNvSpPr/>
          <p:nvPr/>
        </p:nvSpPr>
        <p:spPr>
          <a:xfrm>
            <a:off x="571472" y="1285860"/>
            <a:ext cx="8001056" cy="4929222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1">
              <a:buFontTx/>
              <a:buChar char="-"/>
            </a:pPr>
            <a:endParaRPr lang="en-US" sz="11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3075" name="Picture 3" descr="C:\Documents and Settings\usuario\Mis documentos\Mis imágenes\Sin nombr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214422"/>
            <a:ext cx="8126413" cy="50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 Título"/>
          <p:cNvSpPr txBox="1">
            <a:spLocks/>
          </p:cNvSpPr>
          <p:nvPr/>
        </p:nvSpPr>
        <p:spPr>
          <a:xfrm>
            <a:off x="5043550" y="6202391"/>
            <a:ext cx="4957738" cy="8699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itchFamily="34" charset="0"/>
                <a:ea typeface="+mj-ea"/>
                <a:cs typeface="+mj-cs"/>
              </a:rPr>
              <a:t>Co, Cool MASSIVE Project, Co!</a:t>
            </a:r>
          </a:p>
        </p:txBody>
      </p:sp>
      <p:sp>
        <p:nvSpPr>
          <p:cNvPr id="8" name="1 Título"/>
          <p:cNvSpPr>
            <a:spLocks noGrp="1"/>
          </p:cNvSpPr>
          <p:nvPr>
            <p:ph type="ctrTitle"/>
          </p:nvPr>
        </p:nvSpPr>
        <p:spPr>
          <a:xfrm>
            <a:off x="2786050" y="2786058"/>
            <a:ext cx="3429024" cy="928694"/>
          </a:xfrm>
        </p:spPr>
        <p:txBody>
          <a:bodyPr>
            <a:normAutofit fontScale="90000"/>
          </a:bodyPr>
          <a:lstStyle/>
          <a:p>
            <a:pPr algn="l"/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QUESTIONS?</a:t>
            </a:r>
            <a:b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endParaRPr lang="es-E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5043550" y="6202391"/>
            <a:ext cx="4957738" cy="8699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itchFamily="34" charset="0"/>
                <a:ea typeface="+mj-ea"/>
                <a:cs typeface="+mj-cs"/>
              </a:rPr>
              <a:t>Co, Cool MASSIVE Project, Co!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000100" y="1643050"/>
            <a:ext cx="7772400" cy="41434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Century Gothic" pitchFamily="34" charset="0"/>
                <a:ea typeface="+mj-ea"/>
                <a:cs typeface="+mj-cs"/>
              </a:rPr>
              <a:t>PROJECT TASKS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ES" sz="2000" baseline="0" dirty="0" smtClean="0">
                <a:solidFill>
                  <a:schemeClr val="bg1"/>
                </a:solidFill>
                <a:latin typeface="Century Gothic" pitchFamily="34" charset="0"/>
                <a:ea typeface="+mj-ea"/>
                <a:cs typeface="+mj-cs"/>
              </a:rPr>
              <a:t>SYSTEM OUTLINES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Century Gothic" pitchFamily="34" charset="0"/>
                <a:ea typeface="+mj-ea"/>
                <a:cs typeface="+mj-cs"/>
              </a:rPr>
              <a:t>FAMILY TREE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ES" sz="2000" dirty="0" smtClean="0">
                <a:solidFill>
                  <a:schemeClr val="bg1"/>
                </a:solidFill>
                <a:latin typeface="Century Gothic" pitchFamily="34" charset="0"/>
                <a:ea typeface="+mj-ea"/>
                <a:cs typeface="+mj-cs"/>
              </a:rPr>
              <a:t>PROLOG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ES" sz="2000" dirty="0" smtClean="0">
                <a:solidFill>
                  <a:schemeClr val="bg1"/>
                </a:solidFill>
                <a:latin typeface="Century Gothic" pitchFamily="34" charset="0"/>
                <a:ea typeface="+mj-ea"/>
                <a:cs typeface="+mj-cs"/>
              </a:rPr>
              <a:t>ENVIRONMENT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ES" sz="2000" dirty="0" smtClean="0">
                <a:solidFill>
                  <a:schemeClr val="bg1"/>
                </a:solidFill>
                <a:latin typeface="Century Gothic" pitchFamily="34" charset="0"/>
                <a:ea typeface="+mj-ea"/>
                <a:cs typeface="+mj-cs"/>
              </a:rPr>
              <a:t>SCRIPTING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ES" sz="2000" dirty="0" smtClean="0">
                <a:solidFill>
                  <a:schemeClr val="bg1"/>
                </a:solidFill>
                <a:latin typeface="Century Gothic" pitchFamily="34" charset="0"/>
                <a:ea typeface="+mj-ea"/>
                <a:cs typeface="+mj-cs"/>
              </a:rPr>
              <a:t>WEB-INTERFACE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ES" sz="2000" dirty="0" smtClean="0">
                <a:solidFill>
                  <a:schemeClr val="bg1"/>
                </a:solidFill>
                <a:latin typeface="Century Gothic" pitchFamily="34" charset="0"/>
                <a:ea typeface="+mj-ea"/>
                <a:cs typeface="+mj-cs"/>
              </a:rPr>
              <a:t>TECHNOLOGIES USED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ES" sz="2000" dirty="0" smtClean="0">
                <a:solidFill>
                  <a:schemeClr val="bg1"/>
                </a:solidFill>
                <a:latin typeface="Century Gothic" pitchFamily="34" charset="0"/>
                <a:ea typeface="+mj-ea"/>
                <a:cs typeface="+mj-cs"/>
              </a:rPr>
              <a:t>DEMO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es-ES" dirty="0" smtClean="0">
              <a:solidFill>
                <a:schemeClr val="bg1"/>
              </a:solidFill>
              <a:latin typeface="Century Gothic" pitchFamily="34" charset="0"/>
              <a:ea typeface="+mj-ea"/>
              <a:cs typeface="+mj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es-ES" dirty="0" smtClean="0">
              <a:solidFill>
                <a:schemeClr val="bg1"/>
              </a:solidFill>
              <a:latin typeface="Century Gothic" pitchFamily="34" charset="0"/>
              <a:ea typeface="+mj-ea"/>
              <a:cs typeface="+mj-cs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214282" y="71414"/>
            <a:ext cx="7772400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j-ea"/>
                <a:cs typeface="+mj-cs"/>
              </a:rPr>
              <a:t>CONTENTS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500166" y="1357298"/>
            <a:ext cx="1714512" cy="857256"/>
          </a:xfrm>
          <a:prstGeom prst="rect">
            <a:avLst/>
          </a:prstGeom>
          <a:solidFill>
            <a:schemeClr val="accent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latin typeface="Century Gothic" pitchFamily="34" charset="0"/>
              </a:rPr>
              <a:t>ALEX</a:t>
            </a:r>
            <a:endParaRPr lang="es-ES" sz="1400" dirty="0">
              <a:latin typeface="Century Gothic" pitchFamily="34" charset="0"/>
            </a:endParaRPr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5043550" y="6202391"/>
            <a:ext cx="4957738" cy="8699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itchFamily="34" charset="0"/>
                <a:ea typeface="+mj-ea"/>
                <a:cs typeface="+mj-cs"/>
              </a:rPr>
              <a:t>Co, Cool MASSIVE Project, Co!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1571604" y="3929066"/>
            <a:ext cx="1643074" cy="1285883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b="1" dirty="0" smtClean="0">
                <a:solidFill>
                  <a:schemeClr val="tx1"/>
                </a:solidFill>
                <a:latin typeface="Century Gothic" pitchFamily="34" charset="0"/>
              </a:rPr>
              <a:t>WEBSITE CREATION</a:t>
            </a:r>
          </a:p>
          <a:p>
            <a:endParaRPr lang="en-US" sz="1100" b="1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r>
              <a:rPr lang="en-US" sz="1100" b="1" dirty="0" smtClean="0">
                <a:solidFill>
                  <a:schemeClr val="tx1"/>
                </a:solidFill>
                <a:latin typeface="Century Gothic" pitchFamily="34" charset="0"/>
              </a:rPr>
              <a:t>INTEGRATION OF GOOGLE SPEECH IN</a:t>
            </a:r>
          </a:p>
          <a:p>
            <a:r>
              <a:rPr lang="en-US" sz="1100" b="1" dirty="0" smtClean="0">
                <a:solidFill>
                  <a:schemeClr val="tx1"/>
                </a:solidFill>
                <a:latin typeface="Century Gothic" pitchFamily="34" charset="0"/>
              </a:rPr>
              <a:t>PERSONAL WEBSITE CONTEXT </a:t>
            </a:r>
          </a:p>
          <a:p>
            <a:pPr algn="ctr"/>
            <a:endParaRPr lang="en-US" sz="12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3714744" y="3929066"/>
            <a:ext cx="1428760" cy="1250165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b="1" dirty="0" smtClean="0">
                <a:solidFill>
                  <a:schemeClr val="tx1"/>
                </a:solidFill>
                <a:latin typeface="Century Gothic" pitchFamily="34" charset="0"/>
              </a:rPr>
              <a:t>PROLOG PROGRAMMING</a:t>
            </a:r>
          </a:p>
          <a:p>
            <a:endParaRPr lang="en-US" sz="1100" b="1" dirty="0">
              <a:solidFill>
                <a:schemeClr val="tx1"/>
              </a:solidFill>
              <a:latin typeface="Century Gothic" pitchFamily="34" charset="0"/>
            </a:endParaRPr>
          </a:p>
          <a:p>
            <a:r>
              <a:rPr lang="en-US" sz="1100" b="1" dirty="0" smtClean="0">
                <a:solidFill>
                  <a:schemeClr val="tx1"/>
                </a:solidFill>
                <a:latin typeface="Century Gothic" pitchFamily="34" charset="0"/>
              </a:rPr>
              <a:t>PLANTING THE FAMILY TREE</a:t>
            </a:r>
          </a:p>
          <a:p>
            <a:endParaRPr lang="en-US" sz="1100" b="1" dirty="0">
              <a:solidFill>
                <a:schemeClr val="tx1"/>
              </a:solidFill>
              <a:latin typeface="Century Gothic" pitchFamily="34" charset="0"/>
            </a:endParaRPr>
          </a:p>
          <a:p>
            <a:endParaRPr lang="en-US" sz="11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5786446" y="3929066"/>
            <a:ext cx="1500198" cy="1357322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b="1" dirty="0">
                <a:solidFill>
                  <a:schemeClr val="tx1"/>
                </a:solidFill>
                <a:latin typeface="Century Gothic" pitchFamily="34" charset="0"/>
              </a:rPr>
              <a:t>SCRIPTING FOR PROCESS </a:t>
            </a:r>
            <a:r>
              <a:rPr lang="en-US" sz="1100" b="1" dirty="0" smtClean="0">
                <a:solidFill>
                  <a:schemeClr val="tx1"/>
                </a:solidFill>
                <a:latin typeface="Century Gothic" pitchFamily="34" charset="0"/>
              </a:rPr>
              <a:t>COMMUNICATION</a:t>
            </a:r>
          </a:p>
          <a:p>
            <a:endParaRPr lang="en-US" sz="1100" b="1" dirty="0">
              <a:solidFill>
                <a:schemeClr val="tx1"/>
              </a:solidFill>
              <a:latin typeface="Century Gothic" pitchFamily="34" charset="0"/>
            </a:endParaRPr>
          </a:p>
          <a:p>
            <a:r>
              <a:rPr lang="en-US" sz="1100" b="1" dirty="0" smtClean="0">
                <a:solidFill>
                  <a:schemeClr val="tx1"/>
                </a:solidFill>
                <a:latin typeface="Century Gothic" pitchFamily="34" charset="0"/>
              </a:rPr>
              <a:t>SERVER INSTALLATION</a:t>
            </a:r>
          </a:p>
          <a:p>
            <a:endParaRPr lang="en-US" sz="1100" b="1" dirty="0">
              <a:solidFill>
                <a:schemeClr val="tx1"/>
              </a:solidFill>
              <a:latin typeface="Century Gothic" pitchFamily="34" charset="0"/>
            </a:endParaRPr>
          </a:p>
          <a:p>
            <a:endParaRPr lang="en-US" sz="11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26" name="25 Flecha abajo"/>
          <p:cNvSpPr/>
          <p:nvPr/>
        </p:nvSpPr>
        <p:spPr>
          <a:xfrm>
            <a:off x="2214546" y="2643182"/>
            <a:ext cx="285752" cy="936781"/>
          </a:xfrm>
          <a:prstGeom prst="downArrow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27 Flecha abajo"/>
          <p:cNvSpPr/>
          <p:nvPr/>
        </p:nvSpPr>
        <p:spPr>
          <a:xfrm>
            <a:off x="4286248" y="2678901"/>
            <a:ext cx="285752" cy="936781"/>
          </a:xfrm>
          <a:prstGeom prst="downArrow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28 Flecha abajo"/>
          <p:cNvSpPr/>
          <p:nvPr/>
        </p:nvSpPr>
        <p:spPr>
          <a:xfrm>
            <a:off x="6357950" y="2678901"/>
            <a:ext cx="285752" cy="936781"/>
          </a:xfrm>
          <a:prstGeom prst="downArrow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38 Rectángulo"/>
          <p:cNvSpPr/>
          <p:nvPr/>
        </p:nvSpPr>
        <p:spPr>
          <a:xfrm>
            <a:off x="3571868" y="1357298"/>
            <a:ext cx="1714512" cy="857256"/>
          </a:xfrm>
          <a:prstGeom prst="rect">
            <a:avLst/>
          </a:prstGeom>
          <a:solidFill>
            <a:schemeClr val="accent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latin typeface="Century Gothic" pitchFamily="34" charset="0"/>
              </a:rPr>
              <a:t>SUSANA</a:t>
            </a:r>
          </a:p>
          <a:p>
            <a:pPr algn="ctr"/>
            <a:r>
              <a:rPr lang="es-ES" sz="1400" dirty="0" smtClean="0">
                <a:latin typeface="Century Gothic" pitchFamily="34" charset="0"/>
              </a:rPr>
              <a:t>LUIGI</a:t>
            </a:r>
          </a:p>
          <a:p>
            <a:pPr algn="ctr"/>
            <a:r>
              <a:rPr lang="es-ES" sz="1400" dirty="0" smtClean="0">
                <a:latin typeface="Century Gothic" pitchFamily="34" charset="0"/>
              </a:rPr>
              <a:t>ANTTI</a:t>
            </a:r>
            <a:endParaRPr lang="es-ES" sz="1400" dirty="0">
              <a:latin typeface="Century Gothic" pitchFamily="34" charset="0"/>
            </a:endParaRPr>
          </a:p>
        </p:txBody>
      </p:sp>
      <p:sp>
        <p:nvSpPr>
          <p:cNvPr id="40" name="39 Rectángulo"/>
          <p:cNvSpPr/>
          <p:nvPr/>
        </p:nvSpPr>
        <p:spPr>
          <a:xfrm>
            <a:off x="5643570" y="1357298"/>
            <a:ext cx="1714512" cy="857256"/>
          </a:xfrm>
          <a:prstGeom prst="rect">
            <a:avLst/>
          </a:prstGeom>
          <a:solidFill>
            <a:schemeClr val="accent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latin typeface="Century Gothic" pitchFamily="34" charset="0"/>
              </a:rPr>
              <a:t>ADRIAN</a:t>
            </a:r>
            <a:endParaRPr lang="es-ES" sz="1400" dirty="0">
              <a:latin typeface="Century Gothic" pitchFamily="34" charset="0"/>
            </a:endParaRPr>
          </a:p>
        </p:txBody>
      </p:sp>
      <p:sp>
        <p:nvSpPr>
          <p:cNvPr id="41" name="1 Título"/>
          <p:cNvSpPr>
            <a:spLocks noGrp="1"/>
          </p:cNvSpPr>
          <p:nvPr>
            <p:ph type="ctrTitle"/>
          </p:nvPr>
        </p:nvSpPr>
        <p:spPr>
          <a:xfrm>
            <a:off x="214282" y="71414"/>
            <a:ext cx="7772400" cy="928694"/>
          </a:xfrm>
        </p:spPr>
        <p:txBody>
          <a:bodyPr/>
          <a:lstStyle/>
          <a:p>
            <a:pPr algn="l"/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PROJECT TASKS</a:t>
            </a:r>
            <a:endParaRPr lang="es-E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282" y="71414"/>
            <a:ext cx="7772400" cy="928694"/>
          </a:xfrm>
        </p:spPr>
        <p:txBody>
          <a:bodyPr>
            <a:normAutofit/>
          </a:bodyPr>
          <a:lstStyle/>
          <a:p>
            <a:pPr algn="l"/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SYSTEM OUTLINES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785786" y="2143116"/>
            <a:ext cx="1357322" cy="678661"/>
          </a:xfrm>
          <a:prstGeom prst="rect">
            <a:avLst/>
          </a:prstGeom>
          <a:solidFill>
            <a:schemeClr val="accent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entury Gothic" pitchFamily="34" charset="0"/>
              </a:rPr>
              <a:t>GOOGLE SPEECH</a:t>
            </a:r>
            <a:endParaRPr lang="en-US" sz="1400" dirty="0">
              <a:latin typeface="Century Gothic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285984" y="2143116"/>
            <a:ext cx="1357322" cy="678661"/>
          </a:xfrm>
          <a:prstGeom prst="rect">
            <a:avLst/>
          </a:prstGeom>
          <a:solidFill>
            <a:schemeClr val="accent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>
                <a:latin typeface="Century Gothic" pitchFamily="34" charset="0"/>
              </a:rPr>
              <a:t>TXT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786182" y="2143116"/>
            <a:ext cx="1357322" cy="678661"/>
          </a:xfrm>
          <a:prstGeom prst="rect">
            <a:avLst/>
          </a:prstGeom>
          <a:solidFill>
            <a:schemeClr val="accent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>
                <a:latin typeface="Century Gothic" pitchFamily="34" charset="0"/>
              </a:rPr>
              <a:t>PROLOG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5286380" y="2143116"/>
            <a:ext cx="1357322" cy="678661"/>
          </a:xfrm>
          <a:prstGeom prst="rect">
            <a:avLst/>
          </a:prstGeom>
          <a:solidFill>
            <a:schemeClr val="accent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>
                <a:latin typeface="Century Gothic" pitchFamily="34" charset="0"/>
              </a:rPr>
              <a:t>TXT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6786578" y="2143116"/>
            <a:ext cx="1357322" cy="678661"/>
          </a:xfrm>
          <a:prstGeom prst="rect">
            <a:avLst/>
          </a:prstGeom>
          <a:solidFill>
            <a:schemeClr val="accent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>
                <a:latin typeface="Century Gothic" pitchFamily="34" charset="0"/>
              </a:rPr>
              <a:t>GOOGLE</a:t>
            </a:r>
            <a:r>
              <a:rPr lang="es-ES" dirty="0">
                <a:latin typeface="Century Gothic" pitchFamily="34" charset="0"/>
              </a:rPr>
              <a:t> </a:t>
            </a:r>
            <a:r>
              <a:rPr lang="es-ES" sz="1400" dirty="0">
                <a:latin typeface="Century Gothic" pitchFamily="34" charset="0"/>
              </a:rPr>
              <a:t>SPEECH</a:t>
            </a:r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5043550" y="6202391"/>
            <a:ext cx="4957738" cy="8699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itchFamily="34" charset="0"/>
                <a:ea typeface="+mj-ea"/>
                <a:cs typeface="+mj-cs"/>
              </a:rPr>
              <a:t>Co, Cool MASSIVE Project, Co!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785786" y="4822041"/>
            <a:ext cx="1357322" cy="1250165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  <a:latin typeface="Century Gothic" pitchFamily="34" charset="0"/>
              </a:rPr>
              <a:t>Audio caption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latin typeface="Century Gothic" pitchFamily="34" charset="0"/>
              </a:rPr>
              <a:t>t</a:t>
            </a:r>
            <a:r>
              <a:rPr lang="en-US" sz="1200" b="1" dirty="0" smtClean="0">
                <a:solidFill>
                  <a:schemeClr val="tx1"/>
                </a:solidFill>
                <a:latin typeface="Century Gothic" pitchFamily="34" charset="0"/>
              </a:rPr>
              <a:t>hrough microphone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2285984" y="4822041"/>
            <a:ext cx="1357322" cy="1250165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  <a:latin typeface="Century Gothic" pitchFamily="34" charset="0"/>
              </a:rPr>
              <a:t>Text transformation</a:t>
            </a:r>
            <a:endParaRPr lang="en-US" sz="12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3786182" y="4822041"/>
            <a:ext cx="1357322" cy="1250165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Century Gothic" pitchFamily="34" charset="0"/>
              </a:rPr>
              <a:t>Family tree, </a:t>
            </a:r>
            <a:r>
              <a:rPr lang="en-US" sz="1200" b="1" dirty="0" smtClean="0">
                <a:solidFill>
                  <a:schemeClr val="tx1"/>
                </a:solidFill>
                <a:latin typeface="Century Gothic" pitchFamily="34" charset="0"/>
              </a:rPr>
              <a:t>grammar, rule programming</a:t>
            </a:r>
            <a:endParaRPr lang="en-US" sz="12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5286380" y="4822041"/>
            <a:ext cx="1357322" cy="1250165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Century Gothic" pitchFamily="34" charset="0"/>
              </a:rPr>
              <a:t>Text </a:t>
            </a:r>
            <a:r>
              <a:rPr lang="en-US" sz="1200" b="1" dirty="0" smtClean="0">
                <a:solidFill>
                  <a:schemeClr val="tx1"/>
                </a:solidFill>
                <a:latin typeface="Century Gothic" pitchFamily="34" charset="0"/>
              </a:rPr>
              <a:t>processing</a:t>
            </a:r>
            <a:endParaRPr lang="en-US" sz="12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6786578" y="4822041"/>
            <a:ext cx="1357322" cy="1250165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  <a:latin typeface="Century Gothic" pitchFamily="34" charset="0"/>
              </a:rPr>
              <a:t>Audio reproduction through </a:t>
            </a:r>
            <a:r>
              <a:rPr lang="en-US" sz="1200" b="1" dirty="0">
                <a:solidFill>
                  <a:schemeClr val="tx1"/>
                </a:solidFill>
                <a:latin typeface="Century Gothic" pitchFamily="34" charset="0"/>
              </a:rPr>
              <a:t>headphones</a:t>
            </a:r>
            <a:r>
              <a:rPr lang="en-US" sz="1200" b="1" dirty="0" smtClean="0">
                <a:solidFill>
                  <a:schemeClr val="tx1"/>
                </a:solidFill>
                <a:latin typeface="Century Gothic" pitchFamily="34" charset="0"/>
              </a:rPr>
              <a:t>/</a:t>
            </a:r>
          </a:p>
          <a:p>
            <a:pPr algn="ctr"/>
            <a:r>
              <a:rPr lang="en-US" sz="1200" b="1" dirty="0" smtClean="0">
                <a:solidFill>
                  <a:schemeClr val="tx1"/>
                </a:solidFill>
                <a:latin typeface="Century Gothic" pitchFamily="34" charset="0"/>
              </a:rPr>
              <a:t>speakers</a:t>
            </a:r>
            <a:endParaRPr lang="en-US" sz="12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20" name="19 Flecha curvada hacia abajo"/>
          <p:cNvSpPr/>
          <p:nvPr/>
        </p:nvSpPr>
        <p:spPr>
          <a:xfrm>
            <a:off x="1428728" y="1571612"/>
            <a:ext cx="1428760" cy="428628"/>
          </a:xfrm>
          <a:prstGeom prst="curved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2" name="21 Flecha curvada hacia abajo"/>
          <p:cNvSpPr/>
          <p:nvPr/>
        </p:nvSpPr>
        <p:spPr>
          <a:xfrm>
            <a:off x="4500562" y="1571612"/>
            <a:ext cx="1428760" cy="428628"/>
          </a:xfrm>
          <a:prstGeom prst="curved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4" name="23 Flecha curvada hacia arriba"/>
          <p:cNvSpPr/>
          <p:nvPr/>
        </p:nvSpPr>
        <p:spPr>
          <a:xfrm>
            <a:off x="3000364" y="3000372"/>
            <a:ext cx="1428760" cy="428628"/>
          </a:xfrm>
          <a:prstGeom prst="curvedUp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5" name="24 Flecha curvada hacia arriba"/>
          <p:cNvSpPr/>
          <p:nvPr/>
        </p:nvSpPr>
        <p:spPr>
          <a:xfrm>
            <a:off x="5929322" y="3000372"/>
            <a:ext cx="1428760" cy="428628"/>
          </a:xfrm>
          <a:prstGeom prst="curvedUp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6" name="25 Flecha abajo"/>
          <p:cNvSpPr/>
          <p:nvPr/>
        </p:nvSpPr>
        <p:spPr>
          <a:xfrm>
            <a:off x="1285852" y="3714752"/>
            <a:ext cx="285752" cy="936781"/>
          </a:xfrm>
          <a:prstGeom prst="downArrow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26 Flecha abajo"/>
          <p:cNvSpPr/>
          <p:nvPr/>
        </p:nvSpPr>
        <p:spPr>
          <a:xfrm>
            <a:off x="2786050" y="3714752"/>
            <a:ext cx="285752" cy="936781"/>
          </a:xfrm>
          <a:prstGeom prst="downArrow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27 Flecha abajo"/>
          <p:cNvSpPr/>
          <p:nvPr/>
        </p:nvSpPr>
        <p:spPr>
          <a:xfrm>
            <a:off x="4286248" y="3714752"/>
            <a:ext cx="285752" cy="936781"/>
          </a:xfrm>
          <a:prstGeom prst="downArrow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28 Flecha abajo"/>
          <p:cNvSpPr/>
          <p:nvPr/>
        </p:nvSpPr>
        <p:spPr>
          <a:xfrm>
            <a:off x="5786446" y="3714752"/>
            <a:ext cx="285752" cy="936781"/>
          </a:xfrm>
          <a:prstGeom prst="downArrow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29 Flecha abajo"/>
          <p:cNvSpPr/>
          <p:nvPr/>
        </p:nvSpPr>
        <p:spPr>
          <a:xfrm>
            <a:off x="7286644" y="3714752"/>
            <a:ext cx="285752" cy="936781"/>
          </a:xfrm>
          <a:prstGeom prst="downArrow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3" name="32 Imagen" descr="16936_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76537" y="811552"/>
            <a:ext cx="1928826" cy="1928826"/>
          </a:xfrm>
          <a:prstGeom prst="rect">
            <a:avLst/>
          </a:prstGeom>
        </p:spPr>
      </p:pic>
      <p:pic>
        <p:nvPicPr>
          <p:cNvPr id="35" name="34 Imagen" descr="microphon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285860"/>
            <a:ext cx="1285884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32 Rectángulo"/>
          <p:cNvSpPr/>
          <p:nvPr/>
        </p:nvSpPr>
        <p:spPr>
          <a:xfrm>
            <a:off x="1844477" y="4857760"/>
            <a:ext cx="5357850" cy="1571636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2214546" y="5357826"/>
            <a:ext cx="1335341" cy="785818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/>
              <a:t>MARIO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857620" y="5357826"/>
            <a:ext cx="1335341" cy="785818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/>
              <a:t>ALEX</a:t>
            </a:r>
          </a:p>
        </p:txBody>
      </p:sp>
      <p:sp>
        <p:nvSpPr>
          <p:cNvPr id="6" name="5 Rectángulo"/>
          <p:cNvSpPr/>
          <p:nvPr/>
        </p:nvSpPr>
        <p:spPr>
          <a:xfrm>
            <a:off x="5500694" y="5357826"/>
            <a:ext cx="1335341" cy="785818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/>
              <a:t>MARIA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665155" y="3294374"/>
            <a:ext cx="1335341" cy="928694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/>
              <a:t>ADRIANA</a:t>
            </a:r>
          </a:p>
        </p:txBody>
      </p:sp>
      <p:sp>
        <p:nvSpPr>
          <p:cNvPr id="8" name="7 Rectángulo"/>
          <p:cNvSpPr/>
          <p:nvPr/>
        </p:nvSpPr>
        <p:spPr>
          <a:xfrm>
            <a:off x="4929190" y="3294374"/>
            <a:ext cx="1335341" cy="928694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/>
              <a:t>ROCKY</a:t>
            </a:r>
          </a:p>
        </p:txBody>
      </p:sp>
      <p:sp>
        <p:nvSpPr>
          <p:cNvPr id="9" name="8 Rectángulo"/>
          <p:cNvSpPr/>
          <p:nvPr/>
        </p:nvSpPr>
        <p:spPr>
          <a:xfrm>
            <a:off x="1071538" y="1593637"/>
            <a:ext cx="1335341" cy="785818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SUSANA</a:t>
            </a:r>
            <a:endParaRPr lang="es-ES" sz="1600" dirty="0"/>
          </a:p>
        </p:txBody>
      </p:sp>
      <p:sp>
        <p:nvSpPr>
          <p:cNvPr id="10" name="9 Rectángulo"/>
          <p:cNvSpPr/>
          <p:nvPr/>
        </p:nvSpPr>
        <p:spPr>
          <a:xfrm>
            <a:off x="2714612" y="1593637"/>
            <a:ext cx="1335341" cy="785818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/>
              <a:t>ANTTI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4929190" y="1522199"/>
            <a:ext cx="1335341" cy="785818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/>
              <a:t>CHIARA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6572264" y="1522199"/>
            <a:ext cx="1335341" cy="785818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/>
              <a:t>LUIGI</a:t>
            </a:r>
          </a:p>
        </p:txBody>
      </p:sp>
      <p:cxnSp>
        <p:nvCxnSpPr>
          <p:cNvPr id="18" name="17 Conector recto"/>
          <p:cNvCxnSpPr>
            <a:stCxn id="9" idx="2"/>
            <a:endCxn id="7" idx="0"/>
          </p:cNvCxnSpPr>
          <p:nvPr/>
        </p:nvCxnSpPr>
        <p:spPr>
          <a:xfrm rot="16200000" flipH="1">
            <a:off x="2078558" y="2040105"/>
            <a:ext cx="914919" cy="1593617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>
            <a:stCxn id="10" idx="2"/>
            <a:endCxn id="7" idx="0"/>
          </p:cNvCxnSpPr>
          <p:nvPr/>
        </p:nvCxnSpPr>
        <p:spPr>
          <a:xfrm rot="5400000">
            <a:off x="2900096" y="2812186"/>
            <a:ext cx="914919" cy="49457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>
            <a:stCxn id="11" idx="2"/>
            <a:endCxn id="8" idx="0"/>
          </p:cNvCxnSpPr>
          <p:nvPr/>
        </p:nvCxnSpPr>
        <p:spPr>
          <a:xfrm rot="5400000">
            <a:off x="5103683" y="2801195"/>
            <a:ext cx="986357" cy="0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>
            <a:stCxn id="12" idx="2"/>
            <a:endCxn id="8" idx="0"/>
          </p:cNvCxnSpPr>
          <p:nvPr/>
        </p:nvCxnSpPr>
        <p:spPr>
          <a:xfrm rot="5400000">
            <a:off x="5925220" y="1979658"/>
            <a:ext cx="986357" cy="1643074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>
            <a:stCxn id="8" idx="2"/>
          </p:cNvCxnSpPr>
          <p:nvPr/>
        </p:nvCxnSpPr>
        <p:spPr>
          <a:xfrm rot="5400000">
            <a:off x="4749225" y="4010124"/>
            <a:ext cx="634692" cy="1060580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>
            <a:stCxn id="7" idx="2"/>
          </p:cNvCxnSpPr>
          <p:nvPr/>
        </p:nvCxnSpPr>
        <p:spPr>
          <a:xfrm rot="16200000" flipH="1">
            <a:off x="3617207" y="3938686"/>
            <a:ext cx="634692" cy="1203455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38 CuadroTexto"/>
          <p:cNvSpPr txBox="1"/>
          <p:nvPr/>
        </p:nvSpPr>
        <p:spPr>
          <a:xfrm>
            <a:off x="1428728" y="1214422"/>
            <a:ext cx="22863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MATERNAL GRANDPARENTS</a:t>
            </a:r>
            <a:endParaRPr lang="es-ES" sz="14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5286380" y="1142984"/>
            <a:ext cx="22132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PATERNAL GRANDPARENTS</a:t>
            </a:r>
          </a:p>
        </p:txBody>
      </p:sp>
      <p:sp>
        <p:nvSpPr>
          <p:cNvPr id="41" name="1 Título"/>
          <p:cNvSpPr txBox="1">
            <a:spLocks/>
          </p:cNvSpPr>
          <p:nvPr/>
        </p:nvSpPr>
        <p:spPr>
          <a:xfrm>
            <a:off x="5043550" y="6202391"/>
            <a:ext cx="4957738" cy="8699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itchFamily="34" charset="0"/>
                <a:ea typeface="+mj-ea"/>
                <a:cs typeface="+mj-cs"/>
              </a:rPr>
              <a:t>Co, Cool MASSIVE Project, Co!</a:t>
            </a:r>
          </a:p>
        </p:txBody>
      </p:sp>
      <p:sp>
        <p:nvSpPr>
          <p:cNvPr id="42" name="41 CuadroTexto"/>
          <p:cNvSpPr txBox="1"/>
          <p:nvPr/>
        </p:nvSpPr>
        <p:spPr>
          <a:xfrm>
            <a:off x="4071934" y="4947834"/>
            <a:ext cx="938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CHILDREN</a:t>
            </a:r>
            <a:endParaRPr lang="es-ES" sz="14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1 Título"/>
          <p:cNvSpPr>
            <a:spLocks noGrp="1"/>
          </p:cNvSpPr>
          <p:nvPr>
            <p:ph type="ctrTitle"/>
          </p:nvPr>
        </p:nvSpPr>
        <p:spPr>
          <a:xfrm>
            <a:off x="214282" y="71414"/>
            <a:ext cx="7772400" cy="928694"/>
          </a:xfrm>
        </p:spPr>
        <p:txBody>
          <a:bodyPr>
            <a:normAutofit/>
          </a:bodyPr>
          <a:lstStyle/>
          <a:p>
            <a:pPr algn="l"/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FAMILY </a:t>
            </a:r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TREE</a:t>
            </a:r>
          </a:p>
        </p:txBody>
      </p:sp>
      <p:sp>
        <p:nvSpPr>
          <p:cNvPr id="47" name="46 CuadroTexto"/>
          <p:cNvSpPr txBox="1"/>
          <p:nvPr/>
        </p:nvSpPr>
        <p:spPr>
          <a:xfrm>
            <a:off x="4039133" y="3484249"/>
            <a:ext cx="8576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PARENTS</a:t>
            </a:r>
            <a:endParaRPr lang="es-ES" sz="14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8" name="57 Rectángulo"/>
          <p:cNvSpPr/>
          <p:nvPr/>
        </p:nvSpPr>
        <p:spPr>
          <a:xfrm>
            <a:off x="2240304" y="3000372"/>
            <a:ext cx="4429156" cy="1439358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58 Rectángulo"/>
          <p:cNvSpPr/>
          <p:nvPr/>
        </p:nvSpPr>
        <p:spPr>
          <a:xfrm>
            <a:off x="785786" y="1142984"/>
            <a:ext cx="3571900" cy="1439358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0" name="59 Rectángulo"/>
          <p:cNvSpPr/>
          <p:nvPr/>
        </p:nvSpPr>
        <p:spPr>
          <a:xfrm>
            <a:off x="4643438" y="1142984"/>
            <a:ext cx="3571900" cy="1439358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33 Rectángulo"/>
          <p:cNvSpPr/>
          <p:nvPr/>
        </p:nvSpPr>
        <p:spPr>
          <a:xfrm>
            <a:off x="1428728" y="1285860"/>
            <a:ext cx="6072230" cy="428628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5043550" y="6202391"/>
            <a:ext cx="4957738" cy="8699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itchFamily="34" charset="0"/>
                <a:ea typeface="+mj-ea"/>
                <a:cs typeface="+mj-cs"/>
              </a:rPr>
              <a:t>Co, Cool MASSIVE Project, Co!</a:t>
            </a:r>
          </a:p>
        </p:txBody>
      </p:sp>
      <p:pic>
        <p:nvPicPr>
          <p:cNvPr id="32" name="31 Imagen" descr="o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56" y="1714488"/>
            <a:ext cx="5152381" cy="3438095"/>
          </a:xfrm>
          <a:prstGeom prst="rect">
            <a:avLst/>
          </a:prstGeom>
        </p:spPr>
      </p:pic>
      <p:sp>
        <p:nvSpPr>
          <p:cNvPr id="7" name="1 Título"/>
          <p:cNvSpPr>
            <a:spLocks noGrp="1"/>
          </p:cNvSpPr>
          <p:nvPr>
            <p:ph type="ctrTitle"/>
          </p:nvPr>
        </p:nvSpPr>
        <p:spPr>
          <a:xfrm>
            <a:off x="214282" y="71414"/>
            <a:ext cx="7772400" cy="928694"/>
          </a:xfrm>
        </p:spPr>
        <p:txBody>
          <a:bodyPr>
            <a:normAutofit fontScale="90000"/>
          </a:bodyPr>
          <a:lstStyle/>
          <a:p>
            <a:pPr algn="l"/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PROLOG 1</a:t>
            </a:r>
            <a:b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“RELATIONS AND RULES”</a:t>
            </a:r>
            <a:endParaRPr lang="es-E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33 Rectángulo"/>
          <p:cNvSpPr/>
          <p:nvPr/>
        </p:nvSpPr>
        <p:spPr>
          <a:xfrm>
            <a:off x="1071538" y="1714488"/>
            <a:ext cx="6786610" cy="3357586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5043550" y="6202391"/>
            <a:ext cx="4957738" cy="8699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itchFamily="34" charset="0"/>
                <a:ea typeface="+mj-ea"/>
                <a:cs typeface="+mj-cs"/>
              </a:rPr>
              <a:t>Co, Cool MASSIVE Project, Co!</a:t>
            </a:r>
          </a:p>
        </p:txBody>
      </p:sp>
      <p:pic>
        <p:nvPicPr>
          <p:cNvPr id="6" name="5 Imagen" descr="tw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2143116"/>
            <a:ext cx="6047619" cy="2619048"/>
          </a:xfrm>
          <a:prstGeom prst="rect">
            <a:avLst/>
          </a:prstGeom>
        </p:spPr>
      </p:pic>
      <p:sp>
        <p:nvSpPr>
          <p:cNvPr id="8" name="1 Título"/>
          <p:cNvSpPr txBox="1">
            <a:spLocks/>
          </p:cNvSpPr>
          <p:nvPr/>
        </p:nvSpPr>
        <p:spPr>
          <a:xfrm>
            <a:off x="214282" y="71414"/>
            <a:ext cx="7772400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j-ea"/>
                <a:cs typeface="+mj-cs"/>
              </a:rPr>
              <a:t>PROLOG 2 “GRAMMAR”</a:t>
            </a:r>
            <a:endParaRPr kumimoji="0" lang="es-E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33 Rectángulo"/>
          <p:cNvSpPr/>
          <p:nvPr/>
        </p:nvSpPr>
        <p:spPr>
          <a:xfrm>
            <a:off x="-214346" y="1714488"/>
            <a:ext cx="9715568" cy="3357586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5043550" y="6202391"/>
            <a:ext cx="4957738" cy="8699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itchFamily="34" charset="0"/>
                <a:ea typeface="+mj-ea"/>
                <a:cs typeface="+mj-cs"/>
              </a:rPr>
              <a:t>Co, Cool MASSIVE Project, Co!</a:t>
            </a:r>
          </a:p>
        </p:txBody>
      </p:sp>
      <p:pic>
        <p:nvPicPr>
          <p:cNvPr id="7" name="6 Imagen" descr="thre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143116"/>
            <a:ext cx="9144000" cy="2418316"/>
          </a:xfrm>
          <a:prstGeom prst="rect">
            <a:avLst/>
          </a:prstGeom>
        </p:spPr>
      </p:pic>
      <p:sp>
        <p:nvSpPr>
          <p:cNvPr id="8" name="1 Título"/>
          <p:cNvSpPr txBox="1">
            <a:spLocks/>
          </p:cNvSpPr>
          <p:nvPr/>
        </p:nvSpPr>
        <p:spPr>
          <a:xfrm>
            <a:off x="179512" y="188640"/>
            <a:ext cx="7772400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j-ea"/>
                <a:cs typeface="+mj-cs"/>
              </a:rPr>
              <a:t>PROLOG 3  </a:t>
            </a:r>
            <a:b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j-ea"/>
                <a:cs typeface="+mj-cs"/>
              </a:rPr>
            </a:br>
            <a:r>
              <a:rPr kumimoji="0" lang="es-E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j-ea"/>
                <a:cs typeface="+mj-cs"/>
              </a:rPr>
              <a:t>“ANSWERS &amp; QUESTIONS DEFINITION”</a:t>
            </a:r>
            <a:endParaRPr kumimoji="0" lang="es-ES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 Título"/>
          <p:cNvSpPr txBox="1">
            <a:spLocks/>
          </p:cNvSpPr>
          <p:nvPr/>
        </p:nvSpPr>
        <p:spPr>
          <a:xfrm>
            <a:off x="5043550" y="6202391"/>
            <a:ext cx="4957738" cy="8699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 pitchFamily="34" charset="0"/>
                <a:ea typeface="+mj-ea"/>
                <a:cs typeface="+mj-cs"/>
              </a:rPr>
              <a:t>Co, Cool MASSIVE Project, Co!</a:t>
            </a:r>
          </a:p>
        </p:txBody>
      </p:sp>
      <p:sp>
        <p:nvSpPr>
          <p:cNvPr id="8" name="1 Título"/>
          <p:cNvSpPr>
            <a:spLocks noGrp="1"/>
          </p:cNvSpPr>
          <p:nvPr>
            <p:ph type="ctrTitle"/>
          </p:nvPr>
        </p:nvSpPr>
        <p:spPr>
          <a:xfrm>
            <a:off x="214282" y="71414"/>
            <a:ext cx="8929718" cy="928694"/>
          </a:xfrm>
        </p:spPr>
        <p:txBody>
          <a:bodyPr>
            <a:normAutofit/>
          </a:bodyPr>
          <a:lstStyle/>
          <a:p>
            <a:pPr algn="l"/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PROLOG 4 “PROMPT ANSWERS” </a:t>
            </a:r>
            <a:endParaRPr lang="es-E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9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022" y="1714488"/>
            <a:ext cx="4805706" cy="3357586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1979712" y="1556792"/>
            <a:ext cx="5112568" cy="3672408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</TotalTime>
  <Words>507</Words>
  <Application>Microsoft Office PowerPoint</Application>
  <PresentationFormat>Presentación en pantalla (4:3)</PresentationFormat>
  <Paragraphs>113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Co, Cool MASSIVE Project, Co!</vt:lpstr>
      <vt:lpstr>Diapositiva 2</vt:lpstr>
      <vt:lpstr>PROJECT TASKS</vt:lpstr>
      <vt:lpstr>SYSTEM OUTLINES</vt:lpstr>
      <vt:lpstr>FAMILY TREE</vt:lpstr>
      <vt:lpstr>PROLOG 1  “RELATIONS AND RULES”</vt:lpstr>
      <vt:lpstr>Diapositiva 7</vt:lpstr>
      <vt:lpstr>Diapositiva 8</vt:lpstr>
      <vt:lpstr>PROLOG 4 “PROMPT ANSWERS” </vt:lpstr>
      <vt:lpstr>PROLOG 5 “PROMPT QUESTIONS” </vt:lpstr>
      <vt:lpstr>ADRIAN  - ENVIRONMENT</vt:lpstr>
      <vt:lpstr>ADRIAN - SCRIPTING 1</vt:lpstr>
      <vt:lpstr>ADRIAN - SCRIPTING 2</vt:lpstr>
      <vt:lpstr>ALEX – WEB INTERFACE </vt:lpstr>
      <vt:lpstr>ALEX – TECHNOLOGIES USED </vt:lpstr>
      <vt:lpstr>ALEX – TECHNOLOGIES USED </vt:lpstr>
      <vt:lpstr>QUESTIONS? </vt:lpstr>
    </vt:vector>
  </TitlesOfParts>
  <Company>EUITIZ - UNIZAR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Co, Cool MASSIVE Project, Co!</dc:title>
  <dc:creator>Usuario</dc:creator>
  <cp:lastModifiedBy>Usuario</cp:lastModifiedBy>
  <cp:revision>82</cp:revision>
  <dcterms:created xsi:type="dcterms:W3CDTF">2012-03-22T08:18:41Z</dcterms:created>
  <dcterms:modified xsi:type="dcterms:W3CDTF">2012-03-23T14:04:51Z</dcterms:modified>
</cp:coreProperties>
</file>