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72" r:id="rId7"/>
    <p:sldId id="260" r:id="rId8"/>
    <p:sldId id="261" r:id="rId9"/>
    <p:sldId id="262" r:id="rId10"/>
    <p:sldId id="263" r:id="rId11"/>
    <p:sldId id="269" r:id="rId12"/>
    <p:sldId id="271" r:id="rId13"/>
    <p:sldId id="264" r:id="rId14"/>
    <p:sldId id="265" r:id="rId15"/>
    <p:sldId id="267" r:id="rId16"/>
    <p:sldId id="270" r:id="rId17"/>
    <p:sldId id="268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</a:t>
            </a:r>
            <a:r>
              <a:rPr lang="en-US" b="1" dirty="0" err="1" smtClean="0"/>
              <a:t>Programme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</a:t>
            </a:r>
            <a:r>
              <a:rPr lang="en-US" b="1" dirty="0" err="1" smtClean="0"/>
              <a:t>Programme</a:t>
            </a:r>
            <a:endParaRPr lang="en-US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DD631-92AE-4045-8CC1-AEB02B12F465}" type="datetimeFigureOut">
              <a:rPr lang="de-DE" smtClean="0"/>
              <a:pPr/>
              <a:t>09.04.2011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2A8AA-1190-4921-A8B5-7FB285A123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Times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nal.wr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puzzle_print.wrl" TargetMode="External"/><Relationship Id="rId2" Type="http://schemas.openxmlformats.org/officeDocument/2006/relationships/hyperlink" Target="Program%20Files/clisp-2.49/clisp.ex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nal2.wr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voiceclick.bat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2482" y="4772037"/>
            <a:ext cx="5519036" cy="187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hteck 5"/>
          <p:cNvSpPr/>
          <p:nvPr/>
        </p:nvSpPr>
        <p:spPr>
          <a:xfrm>
            <a:off x="821326" y="142852"/>
            <a:ext cx="7501348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Technologies to Reduce the Access Barrier </a:t>
            </a:r>
            <a:b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in Human Computer Interaction </a:t>
            </a:r>
            <a:b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Erasmus Intensive Program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71472" y="2357430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Playing and Solving and 8-Puzzle Game with Virtual Intelligent Environments </a:t>
            </a: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571876"/>
            <a:ext cx="2571768" cy="11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4856" y="2870748"/>
            <a:ext cx="2156393" cy="2160000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64800" cy="4899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b="1" u="sng" dirty="0" smtClean="0"/>
              <a:t>Implementation in VRML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800" baseline="30000" dirty="0" smtClean="0">
                <a:latin typeface="Arial" pitchFamily="34" charset="0"/>
                <a:cs typeface="Arial" pitchFamily="34" charset="0"/>
              </a:rPr>
              <a:t>rd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step: defining of scripts that avoid collisions of the game stones -&gt;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you can only shift the game stones to the free space and not off the game plan</a:t>
            </a:r>
          </a:p>
          <a:p>
            <a:endParaRPr lang="de-DE" sz="1800" dirty="0" smtClean="0"/>
          </a:p>
          <a:p>
            <a:endParaRPr lang="de-DE" sz="1800" dirty="0" smtClean="0"/>
          </a:p>
          <a:p>
            <a:endParaRPr lang="de-DE" sz="1800" dirty="0" smtClean="0"/>
          </a:p>
          <a:p>
            <a:endParaRPr lang="de-DE" sz="1800" dirty="0" smtClean="0"/>
          </a:p>
          <a:p>
            <a:endParaRPr lang="de-DE" sz="1800" dirty="0" smtClean="0"/>
          </a:p>
          <a:p>
            <a:pPr>
              <a:buNone/>
            </a:pPr>
            <a:endParaRPr lang="de-DE" sz="1800" dirty="0" smtClean="0"/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How has this been realized: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we introduced a 9</a:t>
            </a:r>
            <a:r>
              <a:rPr lang="en-US" sz="18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invisible game stone representing the empty space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game stones can only move in the direction of the invisible game stone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if a movement is made the visible and the invisible game stones switch places</a:t>
            </a:r>
          </a:p>
        </p:txBody>
      </p:sp>
      <p:sp>
        <p:nvSpPr>
          <p:cNvPr id="5" name="Pfeil nach rechts 4"/>
          <p:cNvSpPr/>
          <p:nvPr/>
        </p:nvSpPr>
        <p:spPr>
          <a:xfrm>
            <a:off x="2143108" y="3836938"/>
            <a:ext cx="285752" cy="21937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Pfeil nach rechts 5"/>
          <p:cNvSpPr/>
          <p:nvPr/>
        </p:nvSpPr>
        <p:spPr>
          <a:xfrm>
            <a:off x="2905100" y="3836938"/>
            <a:ext cx="285752" cy="219375"/>
          </a:xfrm>
          <a:prstGeom prst="rightArrow">
            <a:avLst/>
          </a:prstGeom>
          <a:solidFill>
            <a:srgbClr val="92D050"/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 nach rechts 8"/>
          <p:cNvSpPr/>
          <p:nvPr/>
        </p:nvSpPr>
        <p:spPr>
          <a:xfrm>
            <a:off x="2295508" y="3992937"/>
            <a:ext cx="285752" cy="219375"/>
          </a:xfrm>
          <a:prstGeom prst="rightArrow">
            <a:avLst/>
          </a:prstGeom>
          <a:solidFill>
            <a:srgbClr val="92D050"/>
          </a:solidFill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unten 10"/>
          <p:cNvSpPr/>
          <p:nvPr/>
        </p:nvSpPr>
        <p:spPr>
          <a:xfrm>
            <a:off x="2558484" y="3430618"/>
            <a:ext cx="214314" cy="2925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 nach unten 11"/>
          <p:cNvSpPr/>
          <p:nvPr/>
        </p:nvSpPr>
        <p:spPr>
          <a:xfrm>
            <a:off x="2571736" y="4202563"/>
            <a:ext cx="214314" cy="292500"/>
          </a:xfrm>
          <a:prstGeom prst="downArrow">
            <a:avLst/>
          </a:prstGeom>
          <a:solidFill>
            <a:srgbClr val="92D050"/>
          </a:solidFill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2472018" y="3656566"/>
            <a:ext cx="37221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</a:t>
            </a:r>
            <a:endParaRPr lang="de-DE" sz="3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727097" y="3673965"/>
            <a:ext cx="37221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</a:t>
            </a:r>
            <a:endParaRPr lang="de-DE" sz="3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Pfeil nach links und rechts 16"/>
          <p:cNvSpPr/>
          <p:nvPr/>
        </p:nvSpPr>
        <p:spPr>
          <a:xfrm>
            <a:off x="5097539" y="3861775"/>
            <a:ext cx="428628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0725" y="3629031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Implementation in VRML</a:t>
            </a:r>
            <a:endParaRPr lang="de-DE" dirty="0" smtClean="0">
              <a:solidFill>
                <a:prstClr val="black"/>
              </a:solidFill>
              <a:cs typeface="Arial" pitchFamily="34" charset="0"/>
            </a:endParaRPr>
          </a:p>
          <a:p>
            <a:pPr lvl="0"/>
            <a:endParaRPr lang="de-DE" sz="1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time for a demonstration</a:t>
            </a:r>
          </a:p>
          <a:p>
            <a:endParaRPr lang="de-DE" dirty="0"/>
          </a:p>
        </p:txBody>
      </p:sp>
      <p:sp>
        <p:nvSpPr>
          <p:cNvPr id="6" name="Rectangle 6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3226594" y="4089407"/>
            <a:ext cx="2690813" cy="339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873125"/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start the game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Implementation in </a:t>
            </a:r>
            <a:r>
              <a:rPr lang="en-US" b="1" u="sng" dirty="0" smtClean="0"/>
              <a:t>LISP</a:t>
            </a:r>
            <a:endParaRPr lang="de-DE" dirty="0" smtClean="0">
              <a:solidFill>
                <a:prstClr val="black"/>
              </a:solidFill>
              <a:cs typeface="Arial" pitchFamily="34" charset="0"/>
            </a:endParaRPr>
          </a:p>
          <a:p>
            <a:pPr lvl="0"/>
            <a:endParaRPr lang="de-DE" sz="1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receipt: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281 * (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281 * )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7 * [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7 * ]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 * {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 * }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too many “</a:t>
            </a: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cdr”s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None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and “</a:t>
            </a: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car”s</a:t>
            </a:r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lot of patience</a:t>
            </a:r>
          </a:p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177808"/>
            <a:ext cx="5286412" cy="443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Implementation in LISP</a:t>
            </a:r>
          </a:p>
          <a:p>
            <a:pPr>
              <a:buNone/>
            </a:pPr>
            <a:endParaRPr lang="en-US" sz="1800" b="1" u="sng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/>
              <a:t>this is the line that is given to lisp as base for the problem: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“(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setf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problem '(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(1 4 2 3 0 8 6 5 7)</a:t>
            </a:r>
            <a:r>
              <a:rPr lang="en-US" sz="16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shift_up</a:t>
            </a:r>
            <a:r>
              <a:rPr lang="en-US" sz="16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shift_left</a:t>
            </a:r>
            <a:r>
              <a:rPr lang="en-US" sz="16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shift_right</a:t>
            </a:r>
            <a:r>
              <a:rPr lang="en-US" sz="16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shift_down</a:t>
            </a:r>
            <a:r>
              <a:rPr lang="en-US" sz="16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600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(0 1 2 3 4 5 6 7 8)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))”</a:t>
            </a:r>
          </a:p>
          <a:p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blue:  the starting position of the game stones</a:t>
            </a:r>
          </a:p>
          <a:p>
            <a:r>
              <a:rPr lang="en-US" sz="1800" dirty="0" smtClean="0">
                <a:solidFill>
                  <a:srgbClr val="92D050"/>
                </a:solidFill>
                <a:cs typeface="Arial" pitchFamily="34" charset="0"/>
              </a:rPr>
              <a:t>green: the functions than can be used to reach the desired state starting from the </a:t>
            </a:r>
          </a:p>
          <a:p>
            <a:pPr>
              <a:buNone/>
            </a:pPr>
            <a:r>
              <a:rPr lang="en-US" sz="1800" dirty="0" smtClean="0">
                <a:solidFill>
                  <a:srgbClr val="92D050"/>
                </a:solidFill>
                <a:cs typeface="Arial" pitchFamily="34" charset="0"/>
              </a:rPr>
              <a:t>	beginning state, these functions have been defined in a separate text file that is load at the beginning of the routine</a:t>
            </a:r>
          </a:p>
          <a:p>
            <a:r>
              <a:rPr lang="en-US" sz="1800" dirty="0" smtClean="0">
                <a:solidFill>
                  <a:schemeClr val="accent6"/>
                </a:solidFill>
                <a:cs typeface="Arial" pitchFamily="34" charset="0"/>
              </a:rPr>
              <a:t>orange:  the state that should be reached in final</a:t>
            </a:r>
          </a:p>
          <a:p>
            <a:endParaRPr lang="en-US" sz="1800" dirty="0" smtClean="0">
              <a:solidFill>
                <a:schemeClr val="accent6"/>
              </a:solidFill>
              <a:cs typeface="Arial" pitchFamily="34" charset="0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000100" y="5388314"/>
          <a:ext cx="1285884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628"/>
                <a:gridCol w="428628"/>
                <a:gridCol w="4286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3929058" y="5388314"/>
          <a:ext cx="1285884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628"/>
                <a:gridCol w="428628"/>
                <a:gridCol w="4286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6715140" y="5388314"/>
          <a:ext cx="1285884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628"/>
                <a:gridCol w="428628"/>
                <a:gridCol w="4286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140949" y="5059932"/>
            <a:ext cx="6931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err="1" smtClean="0"/>
              <a:t>positions</a:t>
            </a:r>
            <a:r>
              <a:rPr lang="de-DE" dirty="0" smtClean="0"/>
              <a:t>			  </a:t>
            </a:r>
            <a:r>
              <a:rPr lang="de-DE" u="sng" dirty="0" err="1" smtClean="0"/>
              <a:t>initial</a:t>
            </a:r>
            <a:r>
              <a:rPr lang="de-DE" u="sng" dirty="0" smtClean="0"/>
              <a:t> </a:t>
            </a:r>
            <a:r>
              <a:rPr lang="de-DE" u="sng" dirty="0" err="1" smtClean="0"/>
              <a:t>state</a:t>
            </a:r>
            <a:r>
              <a:rPr lang="de-DE" dirty="0" smtClean="0"/>
              <a:t>		 </a:t>
            </a:r>
            <a:r>
              <a:rPr lang="de-DE" u="sng" dirty="0" err="1" smtClean="0"/>
              <a:t>desired</a:t>
            </a:r>
            <a:r>
              <a:rPr lang="de-DE" u="sng" dirty="0" smtClean="0"/>
              <a:t> </a:t>
            </a:r>
            <a:r>
              <a:rPr lang="de-DE" u="sng" dirty="0" err="1" smtClean="0"/>
              <a:t>state</a:t>
            </a:r>
            <a:endParaRPr lang="de-DE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Implementation in LISP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/>
              <a:t>here is an example for the predefined function “shift left“: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defun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shift_left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(state)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;if zero is on right side return the same state : (pos +1)%3==0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(if (/= (mod (+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search_zero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state) 1) 3) 0)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(append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left_of_zero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state) (list (car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right_of_zero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state))) '(0)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cdr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	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right_of_zero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state))) ;changes the list to apply changes after shift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;else return same list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state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Implementation in LISP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example of the LISP output for a special solution:</a:t>
            </a:r>
          </a:p>
          <a:p>
            <a:pPr lvl="0"/>
            <a:endParaRPr lang="en-US" sz="1800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en-US" sz="1800" dirty="0" smtClean="0"/>
              <a:t>	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(0 1 2 3 4 5 6 7 8) SHIFT_RIGHT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(1 0 2 3 4 5 6 7 8) SHIFT_DOWN (1 4 2 3 0 5 6 7 8) SHIFT_LEFT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(1 4 2 0 3 5 6 7 8) SHIFT_UP (0 4 2 1 3 5 6 7 8) SHIFT_RIGHT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(4 0 2 1 3 5 6 7 8) SHIFT_DOWN (4 3 2 1 0 5 6 7 8) SHIFT_RIGHT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(4 3 2 1 5 0 6 7 8) SHIFT_UP (4 3 0 1 5 2 6 7 8) SHIFT_LEFT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(4 0 3 1 5 2 6 7 8) SHIFT_DOWN (4 5 3 1 0 2 6 7 8) SHIFT_LEFT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(4 5 3 0 1 2 6 7 8) SHIFT_UP (0 5 3 4 1 2 6 7 8) SHIFT_RIGHT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(5 0 3 4 1 2 6 7 8) SHIFT_DOWN (5 1 3 4 0 2 6 7 8) SHIFT_LEFT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(5 1 3 0 4 2 6 7 8) SHIFT_UP (0 1 3 5 4 2 6 7 8) SHIFT_RIGHT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(1 0 3 5 4 2 6 7 8) SHIFT_DOWN (1 4 3 5 0 2 6 7 8) SHIFT_RIGHT</a:t>
            </a:r>
            <a:endParaRPr lang="en-US" sz="16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Implementation in LISP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time for another demonstration</a:t>
            </a:r>
          </a:p>
        </p:txBody>
      </p:sp>
      <p:sp>
        <p:nvSpPr>
          <p:cNvPr id="5" name="Rectangle 6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2928926" y="3714752"/>
            <a:ext cx="2690813" cy="339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873125"/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LISP Console</a:t>
            </a:r>
            <a:endParaRPr lang="en-US" b="1" dirty="0"/>
          </a:p>
        </p:txBody>
      </p:sp>
      <p:sp>
        <p:nvSpPr>
          <p:cNvPr id="6" name="Rectangle 6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2928926" y="5018101"/>
            <a:ext cx="2690813" cy="339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873125"/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LISP showing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Conclusion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quite a difficult task because shortness of time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very hard to get into LISP in such short period of time (completely different to any other programming languages usually thought during studies)</a:t>
            </a:r>
          </a:p>
          <a:p>
            <a:r>
              <a:rPr lang="en-US" sz="1800" dirty="0" smtClean="0">
                <a:solidFill>
                  <a:prstClr val="black"/>
                </a:solidFill>
              </a:rPr>
              <a:t>both LISP and VRML would be much easier with a development environment</a:t>
            </a:r>
          </a:p>
          <a:p>
            <a:r>
              <a:rPr lang="en-US" sz="1800" dirty="0" smtClean="0">
                <a:solidFill>
                  <a:prstClr val="black"/>
                </a:solidFill>
              </a:rPr>
              <a:t>We did not manage to implement a strategy in the LISP program, the LISP logic itself is not able to look for the optimal solution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with more time combination of both VRML and LISP can be very powerful, lots of very interesting projects could be implemented</a:t>
            </a:r>
          </a:p>
          <a:p>
            <a:pPr lvl="0"/>
            <a:endParaRPr lang="en-US" sz="1800" dirty="0" smtClean="0">
              <a:solidFill>
                <a:prstClr val="black"/>
              </a:solidFill>
            </a:endParaRPr>
          </a:p>
        </p:txBody>
      </p:sp>
      <p:sp>
        <p:nvSpPr>
          <p:cNvPr id="5" name="Rectangle 6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3226594" y="5857892"/>
            <a:ext cx="2690813" cy="339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873125"/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 fun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2482" y="4772037"/>
            <a:ext cx="5519036" cy="187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hteck 5"/>
          <p:cNvSpPr/>
          <p:nvPr/>
        </p:nvSpPr>
        <p:spPr>
          <a:xfrm>
            <a:off x="821326" y="142852"/>
            <a:ext cx="7501348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Technologies to Reduce the Access Barrier </a:t>
            </a:r>
            <a:b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in Human Computer Interaction </a:t>
            </a:r>
            <a:b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en-US" sz="3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Erasmus Intensive Program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71472" y="2357430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Making the 8-Puzzle Game playable for humans with disabilities</a:t>
            </a: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571876"/>
            <a:ext cx="2571768" cy="11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Approach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we tried 2 different approaches to make game more accessible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1</a:t>
            </a:r>
            <a:r>
              <a:rPr lang="en-US" sz="1800" baseline="30000" dirty="0" smtClean="0">
                <a:solidFill>
                  <a:prstClr val="black"/>
                </a:solidFill>
              </a:rPr>
              <a:t>st</a:t>
            </a:r>
            <a:r>
              <a:rPr lang="en-US" sz="1800" dirty="0" smtClean="0">
                <a:solidFill>
                  <a:prstClr val="black"/>
                </a:solidFill>
              </a:rPr>
              <a:t>: use of a special project done in the last TRABHCI program, which recognizes full spoken words to make the game playable without using your hands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2</a:t>
            </a:r>
            <a:r>
              <a:rPr lang="en-US" sz="1800" baseline="30000" dirty="0" smtClean="0">
                <a:solidFill>
                  <a:prstClr val="black"/>
                </a:solidFill>
              </a:rPr>
              <a:t>nd</a:t>
            </a:r>
            <a:r>
              <a:rPr lang="en-US" sz="1800" dirty="0" smtClean="0">
                <a:solidFill>
                  <a:prstClr val="black"/>
                </a:solidFill>
              </a:rPr>
              <a:t>: make the VRML model do a sound output so the game is also playable for optically disabled people</a:t>
            </a:r>
            <a:endParaRPr lang="en-US" sz="1400" dirty="0" smtClean="0">
              <a:solidFill>
                <a:prstClr val="black"/>
              </a:solidFill>
            </a:endParaRP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The Team</a:t>
            </a:r>
          </a:p>
          <a:p>
            <a:pPr lvl="0" algn="ctr">
              <a:buNone/>
            </a:pPr>
            <a:endParaRPr lang="en-US" sz="1800" b="1" u="sng" dirty="0" smtClean="0">
              <a:solidFill>
                <a:prstClr val="black"/>
              </a:solidFill>
            </a:endParaRPr>
          </a:p>
          <a:p>
            <a:r>
              <a:rPr lang="en-US" sz="1800" dirty="0" smtClean="0">
                <a:solidFill>
                  <a:prstClr val="black"/>
                </a:solidFill>
              </a:rPr>
              <a:t>team for implementation in VRML: </a:t>
            </a:r>
            <a:endParaRPr lang="en-US" sz="1400" dirty="0" smtClean="0">
              <a:solidFill>
                <a:prstClr val="black"/>
              </a:solidFill>
            </a:endParaRP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Gabriel Mäkinen, Lahti University of Applied Sciences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Carmen Delgado, University of Zaragoza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team for implementation in LISP: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Linda Thiele, University of Applied Sciences Dresden</a:t>
            </a:r>
          </a:p>
          <a:p>
            <a:pPr lvl="1"/>
            <a:r>
              <a:rPr lang="en-US" sz="1800" dirty="0" err="1" smtClean="0">
                <a:solidFill>
                  <a:prstClr val="black"/>
                </a:solidFill>
              </a:rPr>
              <a:t>Filippo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Mazza</a:t>
            </a:r>
            <a:r>
              <a:rPr lang="en-US" sz="1800" dirty="0" smtClean="0">
                <a:solidFill>
                  <a:prstClr val="black"/>
                </a:solidFill>
              </a:rPr>
              <a:t>, University Roma TRE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team coordinator, presentation: 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Daniel </a:t>
            </a:r>
            <a:r>
              <a:rPr lang="en-US" sz="1800" dirty="0" err="1" smtClean="0">
                <a:solidFill>
                  <a:prstClr val="black"/>
                </a:solidFill>
              </a:rPr>
              <a:t>Boldt</a:t>
            </a:r>
            <a:r>
              <a:rPr lang="en-US" sz="1800" dirty="0" smtClean="0">
                <a:solidFill>
                  <a:prstClr val="black"/>
                </a:solidFill>
              </a:rPr>
              <a:t>, University of Applied Sciences Dresden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supervisor: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Prof. Dr.-</a:t>
            </a:r>
            <a:r>
              <a:rPr lang="en-US" sz="1800" dirty="0" err="1" smtClean="0">
                <a:solidFill>
                  <a:prstClr val="black"/>
                </a:solidFill>
              </a:rPr>
              <a:t>Ing</a:t>
            </a:r>
            <a:r>
              <a:rPr lang="en-US" sz="1800" dirty="0" smtClean="0">
                <a:solidFill>
                  <a:prstClr val="black"/>
                </a:solidFill>
              </a:rPr>
              <a:t>. </a:t>
            </a:r>
            <a:r>
              <a:rPr lang="en-US" sz="1800" dirty="0" err="1" smtClean="0">
                <a:solidFill>
                  <a:prstClr val="black"/>
                </a:solidFill>
              </a:rPr>
              <a:t>habil</a:t>
            </a:r>
            <a:r>
              <a:rPr lang="en-US" sz="1800" dirty="0" smtClean="0">
                <a:solidFill>
                  <a:prstClr val="black"/>
                </a:solidFill>
              </a:rPr>
              <a:t>. Wolfgang </a:t>
            </a:r>
            <a:r>
              <a:rPr lang="en-US" sz="1800" dirty="0" err="1" smtClean="0">
                <a:solidFill>
                  <a:prstClr val="black"/>
                </a:solidFill>
              </a:rPr>
              <a:t>Oertel</a:t>
            </a:r>
            <a:r>
              <a:rPr lang="en-US" sz="1800" dirty="0" smtClean="0">
                <a:solidFill>
                  <a:prstClr val="black"/>
                </a:solidFill>
              </a:rPr>
              <a:t>, University of Applied Sciences Dresden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1</a:t>
            </a:r>
            <a:r>
              <a:rPr lang="en-US" b="1" u="sng" baseline="30000" dirty="0" smtClean="0">
                <a:solidFill>
                  <a:prstClr val="black"/>
                </a:solidFill>
              </a:rPr>
              <a:t>st</a:t>
            </a:r>
            <a:r>
              <a:rPr lang="en-US" b="1" u="sng" dirty="0" smtClean="0">
                <a:solidFill>
                  <a:prstClr val="black"/>
                </a:solidFill>
              </a:rPr>
              <a:t> Approach – Words Recognition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the original project was realized by JavaScript implemented in a html page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the idea - user gives two words to the program which will be identified by comparing them to an existing data base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structured of that command: action – subject (e.g. “enter library”)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since already realized we only needed to adapt for our purpose (e.g. “move two”)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later we decided to reduce the commands to “left”, “up”, “right” and “down”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the big problem however: there is no configured interface between JavaScript used in html and JavaScript </a:t>
            </a:r>
            <a:r>
              <a:rPr lang="en-US" sz="1800" dirty="0" smtClean="0">
                <a:solidFill>
                  <a:prstClr val="black"/>
                </a:solidFill>
              </a:rPr>
              <a:t>used in VRML</a:t>
            </a:r>
            <a:endParaRPr lang="en-US" sz="1800" dirty="0" smtClean="0">
              <a:solidFill>
                <a:prstClr val="black"/>
              </a:solidFill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it would be necessary to build that interface on our own or use Java which would take a lot of </a:t>
            </a:r>
            <a:r>
              <a:rPr lang="en-US" sz="1800" dirty="0" smtClean="0">
                <a:solidFill>
                  <a:prstClr val="black"/>
                </a:solidFill>
              </a:rPr>
              <a:t>time (Java package </a:t>
            </a:r>
            <a:r>
              <a:rPr lang="en-US" sz="1800" dirty="0" err="1" smtClean="0">
                <a:solidFill>
                  <a:prstClr val="black"/>
                </a:solidFill>
              </a:rPr>
              <a:t>vrml</a:t>
            </a:r>
            <a:r>
              <a:rPr lang="en-US" sz="1800" dirty="0" err="1" smtClean="0">
                <a:solidFill>
                  <a:prstClr val="black"/>
                </a:solidFill>
              </a:rPr>
              <a:t>.external</a:t>
            </a:r>
            <a:r>
              <a:rPr lang="en-US" sz="1800" dirty="0" smtClean="0">
                <a:solidFill>
                  <a:prstClr val="black"/>
                </a:solidFill>
              </a:rPr>
              <a:t>)</a:t>
            </a:r>
            <a:endParaRPr lang="en-US" sz="1800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en-US" sz="1800" dirty="0" smtClean="0">
                <a:solidFill>
                  <a:prstClr val="black"/>
                </a:solidFill>
              </a:rPr>
              <a:t>	-&gt; not realizable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2</a:t>
            </a:r>
            <a:r>
              <a:rPr lang="en-US" b="1" u="sng" baseline="30000" dirty="0" smtClean="0">
                <a:solidFill>
                  <a:prstClr val="black"/>
                </a:solidFill>
              </a:rPr>
              <a:t>nd</a:t>
            </a:r>
            <a:r>
              <a:rPr lang="en-US" b="1" u="sng" dirty="0" smtClean="0">
                <a:solidFill>
                  <a:prstClr val="black"/>
                </a:solidFill>
              </a:rPr>
              <a:t> Approach – Sound Output in VRML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we wanted a sound output as mouse pointer is moved onto the plates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first idea: realize with touch sensors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challenge: we already have touch sensors for movements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solution: introduction of new nodes especially designed only for sound output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now if mouse pointer is moved onto plate sound note is activated and sound is played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note: the farer you are away from the game the more quite the sound output will 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2</a:t>
            </a:r>
            <a:r>
              <a:rPr lang="en-US" b="1" u="sng" baseline="30000" dirty="0" smtClean="0">
                <a:solidFill>
                  <a:prstClr val="black"/>
                </a:solidFill>
              </a:rPr>
              <a:t>nd</a:t>
            </a:r>
            <a:r>
              <a:rPr lang="en-US" b="1" u="sng" dirty="0" smtClean="0">
                <a:solidFill>
                  <a:prstClr val="black"/>
                </a:solidFill>
              </a:rPr>
              <a:t> Approach – Sound Output in VRML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since this was realized quite quickly we tried to add an additional idea: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would be great to combine VRML model with sound output with Vocal Click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Vocal Click: program that enables to move mouse pointer with voice input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that way two disabilities are covered, persons that cannot see and cannot use mouse can still play the game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we created a batch file starting the model and vocal click at once</a:t>
            </a:r>
          </a:p>
        </p:txBody>
      </p:sp>
      <p:sp>
        <p:nvSpPr>
          <p:cNvPr id="5" name="Rectangle 6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3226594" y="5857892"/>
            <a:ext cx="2690813" cy="339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873125"/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demonstration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2</a:t>
            </a:r>
            <a:r>
              <a:rPr lang="en-US" b="1" u="sng" baseline="30000" dirty="0" smtClean="0">
                <a:solidFill>
                  <a:prstClr val="black"/>
                </a:solidFill>
              </a:rPr>
              <a:t>nd</a:t>
            </a:r>
            <a:r>
              <a:rPr lang="en-US" b="1" u="sng" dirty="0" smtClean="0">
                <a:solidFill>
                  <a:prstClr val="black"/>
                </a:solidFill>
              </a:rPr>
              <a:t> Approach – Sound Output in VRML</a:t>
            </a:r>
          </a:p>
          <a:p>
            <a:pPr lvl="0">
              <a:buNone/>
            </a:pPr>
            <a:endParaRPr lang="en-US" sz="1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another idea is to use the program Speech Vibe to play the game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idea: place grid on the screen, program recognizes basic commands (e.g. “click”)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giving the click-command with coordinates from the grid enables to click everywhere without using the mouse pointer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sadly grid and VRML visualization conflict each other</a:t>
            </a:r>
          </a:p>
          <a:p>
            <a:pPr lvl="0"/>
            <a:r>
              <a:rPr lang="en-US" sz="1800" dirty="0" smtClean="0">
                <a:solidFill>
                  <a:prstClr val="black"/>
                </a:solidFill>
              </a:rPr>
              <a:t>more sadly it seems not to work with Windows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434236" y="2644170"/>
            <a:ext cx="42755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Agenda</a:t>
            </a:r>
          </a:p>
          <a:p>
            <a:pPr algn="ctr">
              <a:buNone/>
            </a:pPr>
            <a:endParaRPr lang="en-US" b="1" u="sng" dirty="0" smtClean="0"/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VRML?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LISP?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Implementation of the game/solver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Demonstration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Conclusion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What is VRML?</a:t>
            </a:r>
          </a:p>
          <a:p>
            <a:pPr>
              <a:buNone/>
            </a:pPr>
            <a:endParaRPr lang="en-US" sz="1800" b="1" u="sng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VRML = Virtual Reality Modeling Language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used to model 3-dimensional interactive vector graphics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was originally designed for use in internet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was accepted as international standard by the International Organization for Standardization (ISO) in 1997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is primary used in education and research today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in the internet and for commercial purpose its successor X3D is used more often</a:t>
            </a:r>
          </a:p>
          <a:p>
            <a:endParaRPr lang="en-US" sz="1800" dirty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in our project VRML was used to design the game graphically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b="1" u="sng" dirty="0" smtClean="0"/>
              <a:t>What is LISP?</a:t>
            </a:r>
          </a:p>
          <a:p>
            <a:pPr algn="ctr">
              <a:buNone/>
            </a:pPr>
            <a:endParaRPr lang="en-US" sz="1800" b="1" u="sng" dirty="0"/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LISP is one of the oldest high-level programming languages that is still used today (originally specified in 1958)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name is derived from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LISt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Processing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basic idea: Everything that is to be evaluated has to be a list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operations are noted in prefix notation (+ 1 2 3) = 6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since its inception, it has always been closely connected to research in the fields of artificial intelligence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in our project LISP was used to build up a script that serves as a “game solver” that tells you step by step how to win the game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in the end we managed to build an interface so the LISP solution can be demonstrated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prstClr val="black"/>
                </a:solidFill>
              </a:rPr>
              <a:t>What is LISP?</a:t>
            </a:r>
          </a:p>
          <a:p>
            <a:pPr lvl="0" algn="ctr">
              <a:buNone/>
            </a:pPr>
            <a:endParaRPr lang="en-US" sz="1800" b="1" u="sng" dirty="0" smtClean="0">
              <a:solidFill>
                <a:prstClr val="black"/>
              </a:solidFill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LISP uses a </a:t>
            </a:r>
            <a:r>
              <a:rPr lang="de-DE" sz="1800" dirty="0" smtClean="0">
                <a:ea typeface="Calibri"/>
                <a:cs typeface="Times New Roman"/>
              </a:rPr>
              <a:t>blind </a:t>
            </a:r>
            <a:r>
              <a:rPr lang="de-DE" sz="1800" dirty="0" err="1" smtClean="0">
                <a:ea typeface="Calibri"/>
                <a:cs typeface="Times New Roman"/>
              </a:rPr>
              <a:t>breadth-first</a:t>
            </a:r>
            <a:r>
              <a:rPr lang="de-DE" sz="1800" dirty="0" smtClean="0">
                <a:ea typeface="Calibri"/>
                <a:cs typeface="Times New Roman"/>
              </a:rPr>
              <a:t> </a:t>
            </a:r>
            <a:r>
              <a:rPr lang="de-DE" sz="1800" dirty="0" err="1" smtClean="0">
                <a:ea typeface="Calibri"/>
                <a:cs typeface="Times New Roman"/>
              </a:rPr>
              <a:t>strategy</a:t>
            </a:r>
            <a:endParaRPr lang="de-DE" sz="1800" dirty="0" smtClean="0">
              <a:ea typeface="Calibri"/>
              <a:cs typeface="Times New Roman"/>
            </a:endParaRPr>
          </a:p>
          <a:p>
            <a:pPr lvl="0"/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breadth-first means: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Checks all possible states of one level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if a state has not been reached -&gt; saved</a:t>
            </a:r>
          </a:p>
          <a:p>
            <a:pPr lvl="1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after checking all available states first saved state</a:t>
            </a:r>
          </a:p>
          <a:p>
            <a:pPr lvl="1">
              <a:buNone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is applied</a:t>
            </a:r>
          </a:p>
          <a:p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advantage: every state is reached -&gt; if a </a:t>
            </a:r>
          </a:p>
          <a:p>
            <a:pPr>
              <a:buNone/>
            </a:pPr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solution exists it will be reached sometime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disadvantage: in worst case every </a:t>
            </a:r>
          </a:p>
          <a:p>
            <a:pPr marL="342900" lvl="1" indent="-342900">
              <a:buNone/>
            </a:pPr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state will be checked</a:t>
            </a:r>
          </a:p>
        </p:txBody>
      </p:sp>
      <p:sp>
        <p:nvSpPr>
          <p:cNvPr id="9" name="Ellipse 8"/>
          <p:cNvSpPr/>
          <p:nvPr/>
        </p:nvSpPr>
        <p:spPr>
          <a:xfrm>
            <a:off x="6572264" y="2678901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6572264" y="4000504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643570" y="4000504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7643834" y="4000504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5286380" y="5179231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6286512" y="5179231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/>
        </p:nvSpPr>
        <p:spPr>
          <a:xfrm>
            <a:off x="7286644" y="5179231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8286776" y="5179231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 Verbindung 17"/>
          <p:cNvCxnSpPr>
            <a:stCxn id="9" idx="3"/>
            <a:endCxn id="11" idx="7"/>
          </p:cNvCxnSpPr>
          <p:nvPr/>
        </p:nvCxnSpPr>
        <p:spPr>
          <a:xfrm rot="5400000">
            <a:off x="5812973" y="3241212"/>
            <a:ext cx="1018517" cy="625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>
            <a:stCxn id="9" idx="4"/>
            <a:endCxn id="10" idx="0"/>
          </p:cNvCxnSpPr>
          <p:nvPr/>
        </p:nvCxnSpPr>
        <p:spPr>
          <a:xfrm rot="5400000">
            <a:off x="6340091" y="3554016"/>
            <a:ext cx="8929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>
            <a:stCxn id="9" idx="5"/>
            <a:endCxn id="12" idx="1"/>
          </p:cNvCxnSpPr>
          <p:nvPr/>
        </p:nvCxnSpPr>
        <p:spPr>
          <a:xfrm rot="16200000" flipH="1">
            <a:off x="6813105" y="3169774"/>
            <a:ext cx="1018517" cy="768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>
            <a:stCxn id="11" idx="3"/>
            <a:endCxn id="13" idx="0"/>
          </p:cNvCxnSpPr>
          <p:nvPr/>
        </p:nvCxnSpPr>
        <p:spPr>
          <a:xfrm rot="5400000">
            <a:off x="5197083" y="4669973"/>
            <a:ext cx="812870" cy="205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11" idx="5"/>
            <a:endCxn id="14" idx="1"/>
          </p:cNvCxnSpPr>
          <p:nvPr/>
        </p:nvCxnSpPr>
        <p:spPr>
          <a:xfrm rot="16200000" flipH="1">
            <a:off x="5741535" y="4634253"/>
            <a:ext cx="875641" cy="339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>
            <a:stCxn id="10" idx="5"/>
            <a:endCxn id="15" idx="1"/>
          </p:cNvCxnSpPr>
          <p:nvPr/>
        </p:nvCxnSpPr>
        <p:spPr>
          <a:xfrm rot="16200000" flipH="1">
            <a:off x="6705948" y="4598534"/>
            <a:ext cx="875641" cy="411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>
            <a:stCxn id="12" idx="5"/>
            <a:endCxn id="16" idx="0"/>
          </p:cNvCxnSpPr>
          <p:nvPr/>
        </p:nvCxnSpPr>
        <p:spPr>
          <a:xfrm rot="16200000" flipH="1">
            <a:off x="7848955" y="4527096"/>
            <a:ext cx="812870" cy="491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/>
              <a:t>Implementation in VRML</a:t>
            </a:r>
          </a:p>
          <a:p>
            <a:pPr algn="ctr">
              <a:buNone/>
            </a:pPr>
            <a:endParaRPr lang="en-US" sz="1800" b="1" u="sng" dirty="0" smtClean="0"/>
          </a:p>
          <a:p>
            <a:pPr algn="ctr">
              <a:buNone/>
            </a:pPr>
            <a:endParaRPr lang="en-US" sz="1800" b="1" u="sng" dirty="0"/>
          </a:p>
          <a:p>
            <a:r>
              <a:rPr lang="en-US" sz="18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flat large box (in other words a plate) as basic game plan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8 flat small boxes as play stones</a:t>
            </a:r>
          </a:p>
          <a:p>
            <a:r>
              <a:rPr lang="en-US" sz="1800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iggest challenge: implementing game logic into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the VRML file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We implemented the logic in the 3 following steps</a:t>
            </a:r>
          </a:p>
        </p:txBody>
      </p:sp>
      <p:pic>
        <p:nvPicPr>
          <p:cNvPr id="6" name="Grafik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8945" y="3214686"/>
            <a:ext cx="2156393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86948"/>
            <a:ext cx="8164800" cy="49006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/>
              <a:t>Implementation in VRML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8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step: limiting the movement in that way, that 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game stones cannot “fall off” the game plan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How has this been realized: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we defined some minimal and maximal coordinates (borders of the game plan) so no movement of any object can exceed these coordinates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714348" y="3085062"/>
            <a:ext cx="2428892" cy="2428892"/>
            <a:chOff x="714348" y="3071810"/>
            <a:chExt cx="2428892" cy="2428892"/>
          </a:xfrm>
        </p:grpSpPr>
        <p:pic>
          <p:nvPicPr>
            <p:cNvPr id="7" name="Grafik 6" descr="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7224" y="3214686"/>
              <a:ext cx="2156393" cy="2160000"/>
            </a:xfrm>
            <a:prstGeom prst="rect">
              <a:avLst/>
            </a:prstGeom>
          </p:spPr>
        </p:pic>
        <p:sp>
          <p:nvSpPr>
            <p:cNvPr id="8" name="Rechteck 7"/>
            <p:cNvSpPr/>
            <p:nvPr/>
          </p:nvSpPr>
          <p:spPr>
            <a:xfrm>
              <a:off x="3000364" y="3143248"/>
              <a:ext cx="142876" cy="2357454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45000">
                  <a:srgbClr val="C00000"/>
                </a:gs>
              </a:gsLst>
              <a:lin ang="108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714348" y="3143248"/>
              <a:ext cx="142876" cy="2357454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45000">
                  <a:srgbClr val="C00000"/>
                </a:gs>
              </a:gsLst>
              <a:lin ang="108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714348" y="3071810"/>
              <a:ext cx="2428892" cy="142876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45000">
                  <a:srgbClr val="C00000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714348" y="5357826"/>
              <a:ext cx="2428892" cy="142876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45000">
                  <a:srgbClr val="C00000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to Reduce the Access Barrier </a:t>
            </a:r>
            <a:br>
              <a:rPr lang="en-US" b="1" dirty="0" smtClean="0"/>
            </a:br>
            <a:r>
              <a:rPr lang="en-US" b="1" dirty="0" smtClean="0"/>
              <a:t>in Human Computer Interaction </a:t>
            </a:r>
            <a:br>
              <a:rPr lang="en-US" b="1" dirty="0" smtClean="0"/>
            </a:br>
            <a:r>
              <a:rPr lang="en-US" b="1" dirty="0" smtClean="0"/>
              <a:t>Erasmus Intensive 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32916"/>
            <a:ext cx="8164800" cy="4899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b="1" u="sng" dirty="0" smtClean="0"/>
              <a:t>Implementation in VRML</a:t>
            </a:r>
            <a:endParaRPr lang="de-DE" dirty="0" smtClean="0">
              <a:cs typeface="Arial" pitchFamily="34" charset="0"/>
            </a:endParaRP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step: defining the movements so that the game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stones can only be moved along the “grid”</a:t>
            </a: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How has this been realized: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we defined touch sensors, so if you click one of the game stones it will do a predefined move; these moves are always defined along the grid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665377" y="3143248"/>
            <a:ext cx="2571768" cy="2428892"/>
            <a:chOff x="665377" y="3049740"/>
            <a:chExt cx="2571768" cy="2428892"/>
          </a:xfrm>
        </p:grpSpPr>
        <p:pic>
          <p:nvPicPr>
            <p:cNvPr id="6" name="Grafik 5" descr="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43971" y="3143248"/>
              <a:ext cx="2156393" cy="2160000"/>
            </a:xfrm>
            <a:prstGeom prst="rect">
              <a:avLst/>
            </a:prstGeom>
          </p:spPr>
        </p:pic>
        <p:cxnSp>
          <p:nvCxnSpPr>
            <p:cNvPr id="8" name="Gerade Verbindung 7"/>
            <p:cNvCxnSpPr/>
            <p:nvPr/>
          </p:nvCxnSpPr>
          <p:spPr>
            <a:xfrm rot="5400000">
              <a:off x="343112" y="4263392"/>
              <a:ext cx="2428892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rot="5400000">
              <a:off x="1083996" y="4263392"/>
              <a:ext cx="2428892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>
              <a:off x="665377" y="3842788"/>
              <a:ext cx="2571768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/>
            <p:cNvCxnSpPr/>
            <p:nvPr/>
          </p:nvCxnSpPr>
          <p:spPr>
            <a:xfrm>
              <a:off x="665377" y="4570420"/>
              <a:ext cx="2571768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1217</Words>
  <Application>Microsoft Office PowerPoint</Application>
  <PresentationFormat>Bildschirmpräsentation (4:3)</PresentationFormat>
  <Paragraphs>245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Larissa-Design</vt:lpstr>
      <vt:lpstr>Folie 1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Folie 18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  <vt:lpstr>Technologies to Reduce the Access Barrier  in Human Computer Interaction  Erasmus Intensive Program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TheRockXXL</dc:creator>
  <cp:lastModifiedBy>TheRockXXL</cp:lastModifiedBy>
  <cp:revision>97</cp:revision>
  <dcterms:created xsi:type="dcterms:W3CDTF">2011-04-01T09:40:34Z</dcterms:created>
  <dcterms:modified xsi:type="dcterms:W3CDTF">2011-04-09T07:16:37Z</dcterms:modified>
</cp:coreProperties>
</file>