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58" r:id="rId3"/>
    <p:sldId id="259" r:id="rId4"/>
    <p:sldId id="261" r:id="rId5"/>
    <p:sldId id="266" r:id="rId6"/>
    <p:sldId id="260" r:id="rId7"/>
    <p:sldId id="265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6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A82CE-3A30-48B9-9688-CB8A91CE49C1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F99E2-94E0-491F-98AF-FEF2B03EFE3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F99E2-94E0-491F-98AF-FEF2B03EFE3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BE34788-F37F-4642-9F51-C1B5A52A10C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864D8EA-FCF6-4179-84E8-579CE5D7876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lyTkqq8nx0&amp;t=0m45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://vimeo.com/1458598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Real time</a:t>
            </a:r>
            <a:br>
              <a:rPr lang="en-US" dirty="0" smtClean="0"/>
            </a:br>
            <a:r>
              <a:rPr lang="en-US" sz="6000" dirty="0" smtClean="0"/>
              <a:t>gesture recognition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based on (hand) tracking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7584" y="6237312"/>
            <a:ext cx="7772400" cy="266328"/>
          </a:xfrm>
        </p:spPr>
        <p:txBody>
          <a:bodyPr>
            <a:normAutofit/>
          </a:bodyPr>
          <a:lstStyle/>
          <a:p>
            <a:r>
              <a:rPr lang="es-ES" sz="1200" dirty="0" err="1" smtClean="0"/>
              <a:t>Matteo</a:t>
            </a:r>
            <a:r>
              <a:rPr lang="es-ES" sz="1200" dirty="0" smtClean="0"/>
              <a:t>, Karl, Jorge, </a:t>
            </a:r>
            <a:r>
              <a:rPr lang="es-ES" sz="1200" dirty="0" err="1" smtClean="0"/>
              <a:t>Beth,Mario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2576" y="5473784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The Project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753216"/>
            <a:ext cx="8183880" cy="47640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The project aims at developing a program for recognizing a set of gestures executed in front of a webcam.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system: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 will work in real time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 will be based on hand tracking algorithms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276872"/>
            <a:ext cx="2808312" cy="21511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General steps to track an object’s motion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Identify the object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Recognize the motion by comparing frames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Create motion vectors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Create a track from the vectors</a:t>
            </a:r>
          </a:p>
          <a:p>
            <a:pPr lvl="1"/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53452" t="29000" r="15480" b="8001"/>
          <a:stretch>
            <a:fillRect/>
          </a:stretch>
        </p:blipFill>
        <p:spPr bwMode="auto">
          <a:xfrm>
            <a:off x="611560" y="4005064"/>
            <a:ext cx="1944216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6502" y="4005064"/>
            <a:ext cx="1715938" cy="1731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/>
          <a:srcRect l="25435" t="6842" r="25108" b="11060"/>
          <a:stretch>
            <a:fillRect/>
          </a:stretch>
        </p:blipFill>
        <p:spPr bwMode="auto">
          <a:xfrm>
            <a:off x="2716949" y="4005064"/>
            <a:ext cx="1872208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0330" y="4005064"/>
            <a:ext cx="1905000" cy="1762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67544" y="6165304"/>
            <a:ext cx="8183880" cy="7189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to track an object’s motion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611560" y="908720"/>
            <a:ext cx="165618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Original </a:t>
            </a:r>
            <a:r>
              <a:rPr lang="es-ES" dirty="0" err="1" smtClean="0"/>
              <a:t>Frame</a:t>
            </a:r>
            <a:endParaRPr lang="es-ES" dirty="0"/>
          </a:p>
        </p:txBody>
      </p:sp>
      <p:sp>
        <p:nvSpPr>
          <p:cNvPr id="5" name="4 Rectángulo redondeado"/>
          <p:cNvSpPr/>
          <p:nvPr/>
        </p:nvSpPr>
        <p:spPr>
          <a:xfrm>
            <a:off x="2771800" y="908720"/>
            <a:ext cx="165618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Convert to HSV</a:t>
            </a:r>
            <a:endParaRPr lang="en-US" dirty="0"/>
          </a:p>
        </p:txBody>
      </p:sp>
      <p:sp>
        <p:nvSpPr>
          <p:cNvPr id="6" name="5 Rectángulo redondeado"/>
          <p:cNvSpPr/>
          <p:nvPr/>
        </p:nvSpPr>
        <p:spPr>
          <a:xfrm>
            <a:off x="4932040" y="908720"/>
            <a:ext cx="165618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Threshold</a:t>
            </a:r>
          </a:p>
          <a:p>
            <a:pPr algn="ctr"/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6948264" y="908720"/>
            <a:ext cx="165618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Detect Blobs</a:t>
            </a:r>
          </a:p>
          <a:p>
            <a:pPr algn="ctr"/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971600" y="266071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Threshold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cvInRangeS</a:t>
            </a:r>
            <a:r>
              <a:rPr lang="en-US" sz="2400" dirty="0" smtClean="0"/>
              <a:t> function checks if the pixels in the image fall within a specified range</a:t>
            </a:r>
            <a:endParaRPr lang="en-US" sz="2400" dirty="0"/>
          </a:p>
        </p:txBody>
      </p:sp>
      <p:pic>
        <p:nvPicPr>
          <p:cNvPr id="8" name="7 Imagen" descr="captur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193392"/>
            <a:ext cx="1810968" cy="15008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8 Imagen" descr="HSVcaptur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28006" y="4193392"/>
            <a:ext cx="1800200" cy="1510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9 Imagen" descr="threshCaptur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89668" y="4193392"/>
            <a:ext cx="1809103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10 Imagen" descr="blobCapture.bm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4193392"/>
            <a:ext cx="1800200" cy="1539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467544" y="6165304"/>
            <a:ext cx="8183880" cy="7189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Process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4" name="13 Flecha abajo"/>
          <p:cNvSpPr/>
          <p:nvPr/>
        </p:nvSpPr>
        <p:spPr>
          <a:xfrm rot="-5400000">
            <a:off x="2447764" y="1376772"/>
            <a:ext cx="144016" cy="21602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Flecha abajo"/>
          <p:cNvSpPr/>
          <p:nvPr/>
        </p:nvSpPr>
        <p:spPr>
          <a:xfrm rot="-5400000">
            <a:off x="4608004" y="1376772"/>
            <a:ext cx="144016" cy="21602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Flecha abajo"/>
          <p:cNvSpPr/>
          <p:nvPr/>
        </p:nvSpPr>
        <p:spPr>
          <a:xfrm rot="-5400000">
            <a:off x="6696236" y="1376772"/>
            <a:ext cx="144016" cy="21602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573016"/>
            <a:ext cx="8183880" cy="2387752"/>
          </a:xfrm>
        </p:spPr>
        <p:txBody>
          <a:bodyPr/>
          <a:lstStyle/>
          <a:p>
            <a:r>
              <a:rPr lang="en-US" dirty="0" smtClean="0"/>
              <a:t>How to choose unique features:</a:t>
            </a:r>
          </a:p>
          <a:p>
            <a:pPr lvl="1"/>
            <a:r>
              <a:rPr lang="en-US" dirty="0" err="1" smtClean="0"/>
              <a:t>OpenCV</a:t>
            </a:r>
            <a:r>
              <a:rPr lang="en-US" dirty="0" smtClean="0"/>
              <a:t> has a function which returns a list of such points (using </a:t>
            </a:r>
            <a:r>
              <a:rPr lang="en-US" dirty="0" err="1" smtClean="0"/>
              <a:t>Sobel</a:t>
            </a:r>
            <a:r>
              <a:rPr lang="en-US" dirty="0" smtClean="0"/>
              <a:t> operators)</a:t>
            </a:r>
          </a:p>
          <a:p>
            <a:pPr lvl="1"/>
            <a:endParaRPr lang="en-US" u="sng" dirty="0" smtClean="0"/>
          </a:p>
          <a:p>
            <a:pPr lvl="1"/>
            <a:r>
              <a:rPr lang="en-US" dirty="0" err="1" smtClean="0">
                <a:solidFill>
                  <a:srgbClr val="C00000"/>
                </a:solidFill>
              </a:rPr>
              <a:t>cvGoodFeaturesToTrack</a:t>
            </a:r>
            <a:r>
              <a:rPr lang="en-US" dirty="0" smtClean="0">
                <a:solidFill>
                  <a:srgbClr val="C00000"/>
                </a:solidFill>
              </a:rPr>
              <a:t>( )</a:t>
            </a:r>
          </a:p>
          <a:p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39552" y="548680"/>
            <a:ext cx="8183880" cy="2754632"/>
          </a:xfrm>
          <a:prstGeom prst="rect">
            <a:avLst/>
          </a:prstGeom>
        </p:spPr>
        <p:txBody>
          <a:bodyPr vert="horz" lIns="182880" tIns="91440">
            <a:normAutofit fontScale="92500"/>
          </a:bodyPr>
          <a:lstStyle/>
          <a:p>
            <a:pPr marL="548640" marR="0" lvl="1" indent="-201168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Blob Analysis is the easy way to solve our problem: </a:t>
            </a:r>
          </a:p>
          <a:p>
            <a:pPr lvl="1"/>
            <a:r>
              <a:rPr lang="en-US" sz="2400" b="1" dirty="0" smtClean="0">
                <a:solidFill>
                  <a:schemeClr val="bg1"/>
                </a:solidFill>
              </a:rPr>
              <a:t/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Detect Blobs</a:t>
            </a:r>
          </a:p>
          <a:p>
            <a:pPr lvl="1"/>
            <a:r>
              <a:rPr lang="en-US" sz="2400" dirty="0" err="1" smtClean="0">
                <a:solidFill>
                  <a:schemeClr val="accent2"/>
                </a:solidFill>
              </a:rPr>
              <a:t>CvBlobsLib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r>
              <a:rPr lang="en-US" sz="2400" dirty="0" smtClean="0"/>
              <a:t>provides functions to manipulate, filter and extract results from the extracted blobs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67544" y="6165304"/>
            <a:ext cx="8183880" cy="7189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Process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764704"/>
            <a:ext cx="8183880" cy="4554832"/>
          </a:xfrm>
        </p:spPr>
        <p:txBody>
          <a:bodyPr>
            <a:normAutofit/>
          </a:bodyPr>
          <a:lstStyle/>
          <a:p>
            <a:r>
              <a:rPr lang="en-US" u="sng" dirty="0" smtClean="0"/>
              <a:t>What are unique features?</a:t>
            </a:r>
          </a:p>
          <a:p>
            <a:pPr lvl="1"/>
            <a:r>
              <a:rPr lang="en-US" dirty="0" smtClean="0"/>
              <a:t>point(s) on the object which have a big enough difference from other points, that they can easily be identified in each frame</a:t>
            </a:r>
          </a:p>
          <a:p>
            <a:endParaRPr lang="en-US" u="sng" dirty="0" smtClean="0"/>
          </a:p>
          <a:p>
            <a:pPr lvl="1"/>
            <a:r>
              <a:rPr lang="en-US" dirty="0" smtClean="0"/>
              <a:t>E.g.: a point on a large, blank wall is not useful, the edge of a wall is easier to identify</a:t>
            </a:r>
          </a:p>
          <a:p>
            <a:pPr lvl="1"/>
            <a:endParaRPr lang="en-US" u="sng" dirty="0" smtClean="0"/>
          </a:p>
          <a:p>
            <a:pPr lvl="1">
              <a:buNone/>
            </a:pPr>
            <a:endParaRPr lang="en-US" dirty="0" smtClean="0"/>
          </a:p>
          <a:p>
            <a:endParaRPr lang="es-ES" dirty="0" smtClean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67544" y="6165304"/>
            <a:ext cx="8183880" cy="7189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Process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539552" y="764704"/>
            <a:ext cx="180020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en-US" dirty="0" smtClean="0"/>
              <a:t>Extract the 3 major blobs (2 hands &amp; head)</a:t>
            </a:r>
          </a:p>
          <a:p>
            <a:pPr algn="ctr"/>
            <a:endParaRPr lang="es-ES" dirty="0"/>
          </a:p>
        </p:txBody>
      </p:sp>
      <p:sp>
        <p:nvSpPr>
          <p:cNvPr id="5" name="4 Rectángulo redondeado"/>
          <p:cNvSpPr/>
          <p:nvPr/>
        </p:nvSpPr>
        <p:spPr>
          <a:xfrm>
            <a:off x="6948264" y="764704"/>
            <a:ext cx="165618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 </a:t>
            </a:r>
            <a:br>
              <a:rPr lang="en-US" dirty="0" smtClean="0"/>
            </a:br>
            <a:r>
              <a:rPr lang="en-US" dirty="0" smtClean="0"/>
              <a:t>the path</a:t>
            </a:r>
          </a:p>
          <a:p>
            <a:pPr algn="ctr"/>
            <a:endParaRPr lang="en-US" dirty="0"/>
          </a:p>
        </p:txBody>
      </p:sp>
      <p:sp>
        <p:nvSpPr>
          <p:cNvPr id="6" name="5 Rectángulo redondeado"/>
          <p:cNvSpPr/>
          <p:nvPr/>
        </p:nvSpPr>
        <p:spPr>
          <a:xfrm>
            <a:off x="4932040" y="764704"/>
            <a:ext cx="165618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Analyze </a:t>
            </a:r>
            <a:br>
              <a:rPr lang="en-US" dirty="0" smtClean="0"/>
            </a:br>
            <a:r>
              <a:rPr lang="en-US" dirty="0" smtClean="0"/>
              <a:t>the motion path</a:t>
            </a:r>
          </a:p>
          <a:p>
            <a:pPr algn="ctr"/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2699792" y="764704"/>
            <a:ext cx="180020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Track  positions </a:t>
            </a:r>
            <a:br>
              <a:rPr lang="es-ES" sz="1600" dirty="0" smtClean="0"/>
            </a:br>
            <a:r>
              <a:rPr lang="es-ES" sz="1600" dirty="0" smtClean="0"/>
              <a:t>of the bounding box</a:t>
            </a:r>
          </a:p>
          <a:p>
            <a:pPr algn="ctr"/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899592" y="2276872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Extract blobs</a:t>
            </a:r>
          </a:p>
          <a:p>
            <a:r>
              <a:rPr lang="en-US" sz="2400" dirty="0" err="1" smtClean="0">
                <a:solidFill>
                  <a:schemeClr val="accent2"/>
                </a:solidFill>
              </a:rPr>
              <a:t>blobs.getNth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CBlobGetArea</a:t>
            </a:r>
            <a:r>
              <a:rPr lang="en-US" sz="2000" dirty="0" smtClean="0"/>
              <a:t>(), 0, </a:t>
            </a:r>
            <a:r>
              <a:rPr lang="en-US" sz="2000" dirty="0" err="1" smtClean="0"/>
              <a:t>biggestBlob</a:t>
            </a:r>
            <a:r>
              <a:rPr lang="en-US" sz="2000" dirty="0" smtClean="0"/>
              <a:t>);</a:t>
            </a:r>
            <a:endParaRPr lang="en-US" sz="24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899592" y="3212976"/>
            <a:ext cx="7128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Calculate the x and y positions</a:t>
            </a:r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717032"/>
            <a:ext cx="1715938" cy="1731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13 Rectángulo"/>
          <p:cNvSpPr/>
          <p:nvPr/>
        </p:nvSpPr>
        <p:spPr>
          <a:xfrm>
            <a:off x="899592" y="3645024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solidFill>
                  <a:srgbClr val="C00000"/>
                </a:solidFill>
              </a:rPr>
              <a:t>CvPoint</a:t>
            </a:r>
            <a:r>
              <a:rPr lang="en-US" sz="1600" dirty="0" smtClean="0">
                <a:solidFill>
                  <a:srgbClr val="C00000"/>
                </a:solidFill>
              </a:rPr>
              <a:t> p0 = </a:t>
            </a:r>
            <a:r>
              <a:rPr lang="en-US" sz="1600" dirty="0" err="1" smtClean="0">
                <a:solidFill>
                  <a:srgbClr val="C00000"/>
                </a:solidFill>
              </a:rPr>
              <a:t>cvPoint</a:t>
            </a:r>
            <a:r>
              <a:rPr lang="en-US" sz="1600" dirty="0" smtClean="0">
                <a:solidFill>
                  <a:srgbClr val="C00000"/>
                </a:solidFill>
              </a:rPr>
              <a:t>(</a:t>
            </a:r>
            <a:br>
              <a:rPr lang="en-US" sz="1600" dirty="0" smtClean="0">
                <a:solidFill>
                  <a:srgbClr val="C00000"/>
                </a:solidFill>
              </a:rPr>
            </a:br>
            <a:r>
              <a:rPr lang="en-US" sz="1600" dirty="0" err="1" smtClean="0">
                <a:solidFill>
                  <a:srgbClr val="C00000"/>
                </a:solidFill>
              </a:rPr>
              <a:t>cvRound</a:t>
            </a:r>
            <a:r>
              <a:rPr lang="en-US" sz="1600" dirty="0" smtClean="0">
                <a:solidFill>
                  <a:srgbClr val="C00000"/>
                </a:solidFill>
              </a:rPr>
              <a:t>( </a:t>
            </a:r>
            <a:r>
              <a:rPr lang="en-US" sz="1600" dirty="0" err="1" smtClean="0">
                <a:solidFill>
                  <a:srgbClr val="C00000"/>
                </a:solidFill>
              </a:rPr>
              <a:t>cornersA</a:t>
            </a:r>
            <a:r>
              <a:rPr lang="en-US" sz="1600" dirty="0" smtClean="0">
                <a:solidFill>
                  <a:srgbClr val="C00000"/>
                </a:solidFill>
              </a:rPr>
              <a:t>[</a:t>
            </a:r>
            <a:r>
              <a:rPr lang="en-US" sz="1600" dirty="0" err="1" smtClean="0">
                <a:solidFill>
                  <a:srgbClr val="C00000"/>
                </a:solidFill>
              </a:rPr>
              <a:t>i</a:t>
            </a:r>
            <a:r>
              <a:rPr lang="en-US" sz="1600" dirty="0" smtClean="0">
                <a:solidFill>
                  <a:srgbClr val="C00000"/>
                </a:solidFill>
              </a:rPr>
              <a:t>].x),</a:t>
            </a:r>
            <a:br>
              <a:rPr lang="en-US" sz="1600" dirty="0" smtClean="0">
                <a:solidFill>
                  <a:srgbClr val="C00000"/>
                </a:solidFill>
              </a:rPr>
            </a:br>
            <a:r>
              <a:rPr lang="en-US" sz="1600" dirty="0" err="1" smtClean="0">
                <a:solidFill>
                  <a:srgbClr val="C00000"/>
                </a:solidFill>
              </a:rPr>
              <a:t>cvRound</a:t>
            </a:r>
            <a:r>
              <a:rPr lang="en-US" sz="1600" dirty="0" smtClean="0">
                <a:solidFill>
                  <a:srgbClr val="C00000"/>
                </a:solidFill>
              </a:rPr>
              <a:t>(</a:t>
            </a:r>
            <a:r>
              <a:rPr lang="en-US" sz="1600" dirty="0" err="1" smtClean="0">
                <a:solidFill>
                  <a:srgbClr val="C00000"/>
                </a:solidFill>
              </a:rPr>
              <a:t>cornersA</a:t>
            </a:r>
            <a:r>
              <a:rPr lang="en-US" sz="1600" dirty="0" smtClean="0">
                <a:solidFill>
                  <a:srgbClr val="C00000"/>
                </a:solidFill>
              </a:rPr>
              <a:t>[</a:t>
            </a:r>
            <a:r>
              <a:rPr lang="en-US" sz="1600" dirty="0" err="1" smtClean="0">
                <a:solidFill>
                  <a:srgbClr val="C00000"/>
                </a:solidFill>
              </a:rPr>
              <a:t>i</a:t>
            </a:r>
            <a:r>
              <a:rPr lang="en-US" sz="1600" dirty="0" smtClean="0">
                <a:solidFill>
                  <a:srgbClr val="C00000"/>
                </a:solidFill>
              </a:rPr>
              <a:t>].y ));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899592" y="5003884"/>
            <a:ext cx="5472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cvLine</a:t>
            </a:r>
            <a:r>
              <a:rPr lang="en-US" dirty="0" smtClean="0">
                <a:solidFill>
                  <a:srgbClr val="C00000"/>
                </a:solidFill>
              </a:rPr>
              <a:t>( </a:t>
            </a:r>
            <a:r>
              <a:rPr lang="en-US" dirty="0" err="1" smtClean="0">
                <a:solidFill>
                  <a:srgbClr val="C00000"/>
                </a:solidFill>
              </a:rPr>
              <a:t>imgC</a:t>
            </a:r>
            <a:r>
              <a:rPr lang="en-US" dirty="0" smtClean="0">
                <a:solidFill>
                  <a:srgbClr val="C00000"/>
                </a:solidFill>
              </a:rPr>
              <a:t>, p0, p1, CV_RGB(255,0,0),2 );</a:t>
            </a:r>
            <a:endParaRPr lang="es-E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899592" y="4581128"/>
            <a:ext cx="3240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Draw the track</a:t>
            </a:r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12" name="1 Título"/>
          <p:cNvSpPr>
            <a:spLocks noGrp="1"/>
          </p:cNvSpPr>
          <p:nvPr>
            <p:ph type="title"/>
          </p:nvPr>
        </p:nvSpPr>
        <p:spPr>
          <a:xfrm>
            <a:off x="467544" y="6165304"/>
            <a:ext cx="8183880" cy="7189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Process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3" name="12 Flecha abajo"/>
          <p:cNvSpPr/>
          <p:nvPr/>
        </p:nvSpPr>
        <p:spPr>
          <a:xfrm rot="-5400000">
            <a:off x="2447764" y="1304764"/>
            <a:ext cx="144016" cy="21602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Flecha abajo"/>
          <p:cNvSpPr/>
          <p:nvPr/>
        </p:nvSpPr>
        <p:spPr>
          <a:xfrm rot="-5400000">
            <a:off x="4608004" y="1304764"/>
            <a:ext cx="144016" cy="21602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Flecha abajo"/>
          <p:cNvSpPr/>
          <p:nvPr/>
        </p:nvSpPr>
        <p:spPr>
          <a:xfrm rot="-5400000">
            <a:off x="6696236" y="1304764"/>
            <a:ext cx="144016" cy="21602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340768"/>
            <a:ext cx="2234731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183880" cy="1051560"/>
          </a:xfrm>
        </p:spPr>
        <p:txBody>
          <a:bodyPr/>
          <a:lstStyle/>
          <a:p>
            <a:pPr algn="ctr"/>
            <a:r>
              <a:rPr lang="es-ES" dirty="0" err="1" smtClean="0"/>
              <a:t>Advanced</a:t>
            </a:r>
            <a:r>
              <a:rPr lang="es-ES" dirty="0" smtClean="0"/>
              <a:t> Uses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73536" cy="4187952"/>
          </a:xfrm>
        </p:spPr>
        <p:txBody>
          <a:bodyPr>
            <a:normAutofit/>
          </a:bodyPr>
          <a:lstStyle/>
          <a:p>
            <a:r>
              <a:rPr lang="es-ES" sz="2000" dirty="0" err="1" smtClean="0"/>
              <a:t>Help</a:t>
            </a:r>
            <a:r>
              <a:rPr lang="es-ES" sz="2000" dirty="0" smtClean="0"/>
              <a:t> mute </a:t>
            </a:r>
            <a:r>
              <a:rPr lang="es-ES" sz="2000" dirty="0" err="1" smtClean="0"/>
              <a:t>people</a:t>
            </a:r>
            <a:r>
              <a:rPr lang="es-ES" sz="2000" dirty="0" smtClean="0"/>
              <a:t> </a:t>
            </a:r>
            <a:r>
              <a:rPr lang="es-ES" sz="2000" dirty="0" err="1" smtClean="0"/>
              <a:t>converting</a:t>
            </a:r>
            <a:r>
              <a:rPr lang="es-ES" sz="2000" dirty="0" smtClean="0"/>
              <a:t> </a:t>
            </a:r>
            <a:r>
              <a:rPr lang="es-ES" sz="2000" dirty="0" err="1" smtClean="0"/>
              <a:t>their</a:t>
            </a:r>
            <a:r>
              <a:rPr lang="es-ES" sz="2000" dirty="0" smtClean="0"/>
              <a:t> </a:t>
            </a:r>
            <a:r>
              <a:rPr lang="es-ES" sz="2000" dirty="0" err="1" smtClean="0"/>
              <a:t>sign</a:t>
            </a:r>
            <a:r>
              <a:rPr lang="es-ES" sz="2000" dirty="0" smtClean="0"/>
              <a:t> </a:t>
            </a:r>
            <a:r>
              <a:rPr lang="es-ES" sz="2000" dirty="0" err="1" smtClean="0"/>
              <a:t>language</a:t>
            </a:r>
            <a:r>
              <a:rPr lang="es-ES" sz="2000" dirty="0" smtClean="0"/>
              <a:t> </a:t>
            </a:r>
            <a:r>
              <a:rPr lang="es-ES" sz="2000" dirty="0" err="1" smtClean="0"/>
              <a:t>into</a:t>
            </a:r>
            <a:r>
              <a:rPr lang="es-ES" sz="2000" dirty="0" smtClean="0"/>
              <a:t> </a:t>
            </a:r>
            <a:r>
              <a:rPr lang="es-ES" sz="2000" dirty="0" err="1" smtClean="0"/>
              <a:t>text</a:t>
            </a:r>
            <a:r>
              <a:rPr lang="es-ES" sz="2000" dirty="0" smtClean="0"/>
              <a:t> </a:t>
            </a:r>
            <a:r>
              <a:rPr lang="es-ES" sz="2000" dirty="0" smtClean="0">
                <a:hlinkClick r:id="rId3"/>
              </a:rPr>
              <a:t>http://www.youtube.com/watch?v=BlyTkqq8nx0&amp;t=0m45s</a:t>
            </a:r>
            <a:endParaRPr lang="es-ES" sz="2000" dirty="0" smtClean="0"/>
          </a:p>
          <a:p>
            <a:r>
              <a:rPr lang="es-ES" sz="2000" dirty="0" err="1" smtClean="0"/>
              <a:t>Work</a:t>
            </a:r>
            <a:r>
              <a:rPr lang="es-ES" sz="2000" dirty="0" smtClean="0"/>
              <a:t> </a:t>
            </a:r>
            <a:r>
              <a:rPr lang="es-ES" sz="2000" dirty="0" err="1" smtClean="0"/>
              <a:t>with</a:t>
            </a:r>
            <a:r>
              <a:rPr lang="es-ES" sz="2000" dirty="0" smtClean="0"/>
              <a:t> a </a:t>
            </a:r>
            <a:r>
              <a:rPr lang="es-ES" sz="2000" dirty="0" err="1" smtClean="0"/>
              <a:t>game</a:t>
            </a:r>
            <a:r>
              <a:rPr lang="es-ES" sz="2000" dirty="0" smtClean="0"/>
              <a:t>, </a:t>
            </a:r>
            <a:r>
              <a:rPr lang="es-ES" sz="2000" dirty="0" err="1" smtClean="0"/>
              <a:t>like</a:t>
            </a:r>
            <a:r>
              <a:rPr lang="es-ES" sz="2000" dirty="0" smtClean="0"/>
              <a:t> </a:t>
            </a:r>
            <a:r>
              <a:rPr lang="es-ES" sz="2000" dirty="0" err="1" smtClean="0"/>
              <a:t>Kinect</a:t>
            </a:r>
            <a:r>
              <a:rPr lang="es-ES" sz="2000" dirty="0" smtClean="0"/>
              <a:t> </a:t>
            </a:r>
            <a:r>
              <a:rPr lang="es-ES" sz="2000" dirty="0" err="1" smtClean="0"/>
              <a:t>or</a:t>
            </a:r>
            <a:r>
              <a:rPr lang="es-ES" sz="2000" dirty="0" smtClean="0"/>
              <a:t> </a:t>
            </a:r>
            <a:r>
              <a:rPr lang="es-ES" sz="2000" dirty="0" err="1" smtClean="0"/>
              <a:t>EyeToy</a:t>
            </a: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	</a:t>
            </a:r>
            <a:r>
              <a:rPr lang="es-ES" sz="2000" dirty="0" smtClean="0">
                <a:hlinkClick r:id="rId4"/>
              </a:rPr>
              <a:t>http://vimeo.com/14585981</a:t>
            </a:r>
            <a:endParaRPr lang="es-ES" sz="2000" dirty="0" smtClean="0"/>
          </a:p>
          <a:p>
            <a:r>
              <a:rPr lang="es-ES" sz="2000" dirty="0" err="1" smtClean="0"/>
              <a:t>Help</a:t>
            </a:r>
            <a:r>
              <a:rPr lang="es-ES" sz="2000" dirty="0" smtClean="0"/>
              <a:t> </a:t>
            </a:r>
            <a:r>
              <a:rPr lang="es-ES" sz="2000" dirty="0" err="1" smtClean="0"/>
              <a:t>doctors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measure</a:t>
            </a:r>
            <a:r>
              <a:rPr lang="es-ES" sz="2000" dirty="0" smtClean="0"/>
              <a:t> and </a:t>
            </a:r>
            <a:r>
              <a:rPr lang="es-ES" sz="2000" dirty="0" err="1" smtClean="0"/>
              <a:t>improve</a:t>
            </a:r>
            <a:r>
              <a:rPr lang="es-ES" sz="2000" dirty="0" smtClean="0"/>
              <a:t> </a:t>
            </a:r>
          </a:p>
          <a:p>
            <a:pPr>
              <a:buNone/>
            </a:pPr>
            <a:r>
              <a:rPr lang="es-ES" sz="2000" dirty="0" smtClean="0"/>
              <a:t>	</a:t>
            </a:r>
            <a:r>
              <a:rPr lang="es-ES" sz="2000" dirty="0" err="1" smtClean="0"/>
              <a:t>children’s</a:t>
            </a:r>
            <a:r>
              <a:rPr lang="es-ES" sz="2000" dirty="0" smtClean="0"/>
              <a:t> motor </a:t>
            </a:r>
            <a:r>
              <a:rPr lang="es-ES" sz="2000" dirty="0" err="1" smtClean="0"/>
              <a:t>skills</a:t>
            </a:r>
            <a:endParaRPr lang="es-ES" sz="2000" dirty="0" smtClean="0"/>
          </a:p>
          <a:p>
            <a:r>
              <a:rPr lang="es-ES" sz="2000" dirty="0" smtClean="0"/>
              <a:t>As </a:t>
            </a:r>
            <a:r>
              <a:rPr lang="es-ES" sz="2000" dirty="0" err="1" smtClean="0"/>
              <a:t>an</a:t>
            </a:r>
            <a:r>
              <a:rPr lang="es-ES" sz="2000" dirty="0" smtClean="0"/>
              <a:t> interface </a:t>
            </a:r>
            <a:r>
              <a:rPr lang="es-ES" sz="2000" dirty="0" err="1" smtClean="0"/>
              <a:t>to</a:t>
            </a:r>
            <a:r>
              <a:rPr lang="es-ES" sz="2000" dirty="0" smtClean="0"/>
              <a:t> control the </a:t>
            </a:r>
            <a:r>
              <a:rPr lang="es-ES" sz="2000" dirty="0" err="1" smtClean="0"/>
              <a:t>computer</a:t>
            </a:r>
            <a:r>
              <a:rPr lang="es-ES" sz="2000" dirty="0" smtClean="0"/>
              <a:t> </a:t>
            </a:r>
            <a:br>
              <a:rPr lang="es-ES" sz="2000" dirty="0" smtClean="0"/>
            </a:br>
            <a:r>
              <a:rPr lang="es-ES" sz="2000" dirty="0" err="1" smtClean="0"/>
              <a:t>or</a:t>
            </a:r>
            <a:r>
              <a:rPr lang="es-ES" sz="2000" dirty="0" smtClean="0"/>
              <a:t> </a:t>
            </a:r>
            <a:r>
              <a:rPr lang="es-ES" sz="2000" dirty="0" err="1" smtClean="0"/>
              <a:t>another</a:t>
            </a:r>
            <a:r>
              <a:rPr lang="es-ES" sz="2000" dirty="0" smtClean="0"/>
              <a:t> </a:t>
            </a:r>
            <a:r>
              <a:rPr lang="es-ES" sz="2000" dirty="0" err="1" smtClean="0"/>
              <a:t>device</a:t>
            </a:r>
            <a:endParaRPr lang="es-ES" sz="2000" dirty="0" smtClean="0"/>
          </a:p>
          <a:p>
            <a:r>
              <a:rPr lang="es-ES" sz="2000" dirty="0" err="1" smtClean="0"/>
              <a:t>Motion</a:t>
            </a:r>
            <a:r>
              <a:rPr lang="es-ES" sz="2000" dirty="0" smtClean="0"/>
              <a:t> tracking </a:t>
            </a:r>
            <a:r>
              <a:rPr lang="es-ES" sz="2000" dirty="0" err="1" smtClean="0"/>
              <a:t>for</a:t>
            </a:r>
            <a:r>
              <a:rPr lang="es-ES" sz="2000" dirty="0" smtClean="0"/>
              <a:t> 3D-Animations</a:t>
            </a:r>
            <a:endParaRPr lang="es-ES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t="9431" r="6947" b="5689"/>
          <a:stretch>
            <a:fillRect/>
          </a:stretch>
        </p:blipFill>
        <p:spPr bwMode="auto">
          <a:xfrm>
            <a:off x="539552" y="3861048"/>
            <a:ext cx="266429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 t="3515"/>
          <a:stretch>
            <a:fillRect/>
          </a:stretch>
        </p:blipFill>
        <p:spPr bwMode="auto">
          <a:xfrm>
            <a:off x="3275856" y="3861048"/>
            <a:ext cx="3073524" cy="1977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326</TotalTime>
  <Words>261</Words>
  <Application>Microsoft Office PowerPoint</Application>
  <PresentationFormat>Presentación en pantalla (4:3)</PresentationFormat>
  <Paragraphs>56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Aspecto</vt:lpstr>
      <vt:lpstr>Real time gesture recognition based on (hand) tracking</vt:lpstr>
      <vt:lpstr>The Project</vt:lpstr>
      <vt:lpstr>How to track an object’s motion </vt:lpstr>
      <vt:lpstr>The Process </vt:lpstr>
      <vt:lpstr>The Process </vt:lpstr>
      <vt:lpstr>The Process </vt:lpstr>
      <vt:lpstr>The Process </vt:lpstr>
      <vt:lpstr>Advanced Uses</vt:lpstr>
    </vt:vector>
  </TitlesOfParts>
  <Company>UPV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time gesture recognition based on (hand) tracking</dc:title>
  <dc:creator>etsinf</dc:creator>
  <cp:lastModifiedBy>etsinf</cp:lastModifiedBy>
  <cp:revision>35</cp:revision>
  <dcterms:created xsi:type="dcterms:W3CDTF">2011-04-07T12:45:23Z</dcterms:created>
  <dcterms:modified xsi:type="dcterms:W3CDTF">2011-04-08T14:12:21Z</dcterms:modified>
</cp:coreProperties>
</file>