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charts/chart1.xml" ContentType="application/vnd.openxmlformats-officedocument.drawingml.chart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75"/>
  </p:notesMasterIdLst>
  <p:handoutMasterIdLst>
    <p:handoutMasterId r:id="rId76"/>
  </p:handoutMasterIdLst>
  <p:sldIdLst>
    <p:sldId id="527" r:id="rId2"/>
    <p:sldId id="528" r:id="rId3"/>
    <p:sldId id="529" r:id="rId4"/>
    <p:sldId id="530" r:id="rId5"/>
    <p:sldId id="531" r:id="rId6"/>
    <p:sldId id="598" r:id="rId7"/>
    <p:sldId id="532" r:id="rId8"/>
    <p:sldId id="533" r:id="rId9"/>
    <p:sldId id="534" r:id="rId10"/>
    <p:sldId id="535" r:id="rId11"/>
    <p:sldId id="536" r:id="rId12"/>
    <p:sldId id="537" r:id="rId13"/>
    <p:sldId id="538" r:id="rId14"/>
    <p:sldId id="539" r:id="rId15"/>
    <p:sldId id="540" r:id="rId16"/>
    <p:sldId id="541" r:id="rId17"/>
    <p:sldId id="542" r:id="rId18"/>
    <p:sldId id="543" r:id="rId19"/>
    <p:sldId id="544" r:id="rId20"/>
    <p:sldId id="545" r:id="rId21"/>
    <p:sldId id="546" r:id="rId22"/>
    <p:sldId id="547" r:id="rId23"/>
    <p:sldId id="548" r:id="rId24"/>
    <p:sldId id="549" r:id="rId25"/>
    <p:sldId id="550" r:id="rId26"/>
    <p:sldId id="551" r:id="rId27"/>
    <p:sldId id="552" r:id="rId28"/>
    <p:sldId id="553" r:id="rId29"/>
    <p:sldId id="554" r:id="rId30"/>
    <p:sldId id="555" r:id="rId31"/>
    <p:sldId id="556" r:id="rId32"/>
    <p:sldId id="557" r:id="rId33"/>
    <p:sldId id="558" r:id="rId34"/>
    <p:sldId id="559" r:id="rId35"/>
    <p:sldId id="560" r:id="rId36"/>
    <p:sldId id="561" r:id="rId37"/>
    <p:sldId id="562" r:id="rId38"/>
    <p:sldId id="563" r:id="rId39"/>
    <p:sldId id="564" r:id="rId40"/>
    <p:sldId id="565" r:id="rId41"/>
    <p:sldId id="566" r:id="rId42"/>
    <p:sldId id="567" r:id="rId43"/>
    <p:sldId id="568" r:id="rId44"/>
    <p:sldId id="569" r:id="rId45"/>
    <p:sldId id="570" r:id="rId46"/>
    <p:sldId id="571" r:id="rId47"/>
    <p:sldId id="572" r:id="rId48"/>
    <p:sldId id="573" r:id="rId49"/>
    <p:sldId id="574" r:id="rId50"/>
    <p:sldId id="576" r:id="rId51"/>
    <p:sldId id="575" r:id="rId52"/>
    <p:sldId id="577" r:id="rId53"/>
    <p:sldId id="578" r:id="rId54"/>
    <p:sldId id="579" r:id="rId55"/>
    <p:sldId id="580" r:id="rId56"/>
    <p:sldId id="581" r:id="rId57"/>
    <p:sldId id="599" r:id="rId58"/>
    <p:sldId id="583" r:id="rId59"/>
    <p:sldId id="584" r:id="rId60"/>
    <p:sldId id="585" r:id="rId61"/>
    <p:sldId id="586" r:id="rId62"/>
    <p:sldId id="587" r:id="rId63"/>
    <p:sldId id="588" r:id="rId64"/>
    <p:sldId id="589" r:id="rId65"/>
    <p:sldId id="590" r:id="rId66"/>
    <p:sldId id="591" r:id="rId67"/>
    <p:sldId id="592" r:id="rId68"/>
    <p:sldId id="593" r:id="rId69"/>
    <p:sldId id="582" r:id="rId70"/>
    <p:sldId id="600" r:id="rId71"/>
    <p:sldId id="594" r:id="rId72"/>
    <p:sldId id="595" r:id="rId73"/>
    <p:sldId id="276" r:id="rId74"/>
  </p:sldIdLst>
  <p:sldSz cx="9144000" cy="6858000" type="screen4x3"/>
  <p:notesSz cx="6858000" cy="91440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accent1"/>
        </a:solidFill>
        <a:latin typeface="Helvetica" pitchFamily="-65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accent1"/>
        </a:solidFill>
        <a:latin typeface="Helvetica" pitchFamily="-65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accent1"/>
        </a:solidFill>
        <a:latin typeface="Helvetica" pitchFamily="-65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accent1"/>
        </a:solidFill>
        <a:latin typeface="Helvetica" pitchFamily="-65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accent1"/>
        </a:solidFill>
        <a:latin typeface="Helvetica" pitchFamily="-65" charset="0"/>
        <a:ea typeface="+mn-ea"/>
        <a:cs typeface="+mn-cs"/>
      </a:defRPr>
    </a:lvl5pPr>
    <a:lvl6pPr marL="2286000" algn="l" defTabSz="457200" rtl="0" eaLnBrk="1" latinLnBrk="0" hangingPunct="1">
      <a:defRPr sz="2000" kern="1200">
        <a:solidFill>
          <a:schemeClr val="accent1"/>
        </a:solidFill>
        <a:latin typeface="Helvetica" pitchFamily="-65" charset="0"/>
        <a:ea typeface="+mn-ea"/>
        <a:cs typeface="+mn-cs"/>
      </a:defRPr>
    </a:lvl6pPr>
    <a:lvl7pPr marL="2743200" algn="l" defTabSz="457200" rtl="0" eaLnBrk="1" latinLnBrk="0" hangingPunct="1">
      <a:defRPr sz="2000" kern="1200">
        <a:solidFill>
          <a:schemeClr val="accent1"/>
        </a:solidFill>
        <a:latin typeface="Helvetica" pitchFamily="-65" charset="0"/>
        <a:ea typeface="+mn-ea"/>
        <a:cs typeface="+mn-cs"/>
      </a:defRPr>
    </a:lvl7pPr>
    <a:lvl8pPr marL="3200400" algn="l" defTabSz="457200" rtl="0" eaLnBrk="1" latinLnBrk="0" hangingPunct="1">
      <a:defRPr sz="2000" kern="1200">
        <a:solidFill>
          <a:schemeClr val="accent1"/>
        </a:solidFill>
        <a:latin typeface="Helvetica" pitchFamily="-65" charset="0"/>
        <a:ea typeface="+mn-ea"/>
        <a:cs typeface="+mn-cs"/>
      </a:defRPr>
    </a:lvl8pPr>
    <a:lvl9pPr marL="3657600" algn="l" defTabSz="457200" rtl="0" eaLnBrk="1" latinLnBrk="0" hangingPunct="1">
      <a:defRPr sz="2000" kern="1200">
        <a:solidFill>
          <a:schemeClr val="accent1"/>
        </a:solidFill>
        <a:latin typeface="Helvetica" pitchFamily="-65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DAC"/>
    <a:srgbClr val="FFD7FB"/>
    <a:srgbClr val="FF56FF"/>
    <a:srgbClr val="FFDCF6"/>
    <a:srgbClr val="FDFFD3"/>
    <a:srgbClr val="6600FF"/>
    <a:srgbClr val="000099"/>
    <a:srgbClr val="FF0066"/>
    <a:srgbClr val="6699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103" d="100"/>
          <a:sy n="103" d="100"/>
        </p:scale>
        <p:origin x="-1122" y="-90"/>
      </p:cViewPr>
      <p:guideLst>
        <p:guide orient="horz" pos="2160"/>
        <p:guide pos="2880"/>
      </p:guideLst>
    </p:cSldViewPr>
  </p:slideViewPr>
  <p:outlineViewPr>
    <p:cViewPr>
      <p:scale>
        <a:sx n="66" d="100"/>
        <a:sy n="66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48"/>
    </p:cViewPr>
  </p:sorterViewPr>
  <p:notesViewPr>
    <p:cSldViewPr snapToObjects="1">
      <p:cViewPr>
        <p:scale>
          <a:sx n="75" d="100"/>
          <a:sy n="75" d="100"/>
        </p:scale>
        <p:origin x="-456" y="9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Mults &amp; Divs per Frame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MFCC</c:v>
                </c:pt>
                <c:pt idx="1">
                  <c:v>PLP</c:v>
                </c:pt>
                <c:pt idx="2">
                  <c:v>PNCC</c:v>
                </c:pt>
                <c:pt idx="3">
                  <c:v>Truncated PNCC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10742</c:v>
                </c:pt>
                <c:pt idx="1">
                  <c:v>12448</c:v>
                </c:pt>
                <c:pt idx="2">
                  <c:v>21292</c:v>
                </c:pt>
                <c:pt idx="3">
                  <c:v>12809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93331456"/>
        <c:axId val="275967936"/>
        <c:axId val="0"/>
      </c:bar3DChart>
      <c:catAx>
        <c:axId val="293331456"/>
        <c:scaling>
          <c:orientation val="minMax"/>
        </c:scaling>
        <c:delete val="0"/>
        <c:axPos val="b"/>
        <c:majorTickMark val="out"/>
        <c:minorTickMark val="none"/>
        <c:tickLblPos val="nextTo"/>
        <c:crossAx val="275967936"/>
        <c:crosses val="autoZero"/>
        <c:auto val="1"/>
        <c:lblAlgn val="ctr"/>
        <c:lblOffset val="100"/>
        <c:noMultiLvlLbl val="0"/>
      </c:catAx>
      <c:valAx>
        <c:axId val="2759679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933314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76959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4988"/>
            <a:ext cx="5027613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3662" tIns="46037" rIns="93662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395038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ヒラギノ角ゴ Pro W3" pitchFamily="-109" charset="-128"/>
        <a:cs typeface="ヒラギノ角ゴ Pro W3" pitchFamily="-109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ヒラギノ角ゴ Pro W3" pitchFamily="-109" charset="-128"/>
        <a:cs typeface="ヒラギノ角ゴ Pro W3" pitchFamily="-109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ヒラギノ角ゴ Pro W3" pitchFamily="-109" charset="-128"/>
        <a:cs typeface="ヒラギノ角ゴ Pro W3" pitchFamily="-109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ヒラギノ角ゴ Pro W3" pitchFamily="-109" charset="-128"/>
        <a:cs typeface="ヒラギノ角ゴ Pro W3" pitchFamily="-109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ヒラギノ角ゴ Pro W3" pitchFamily="-109" charset="-128"/>
        <a:cs typeface="ヒラギノ角ゴ Pro W3" pitchFamily="-109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86479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68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69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71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78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79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21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43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81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35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692150"/>
            <a:ext cx="4552950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23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4988"/>
            <a:ext cx="5027613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53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75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4988"/>
            <a:ext cx="5027613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72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30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8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692150"/>
            <a:ext cx="4552950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6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4988"/>
            <a:ext cx="5027613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73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692150"/>
            <a:ext cx="4552950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4988"/>
            <a:ext cx="5027613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77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692150"/>
            <a:ext cx="4552950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77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4988"/>
            <a:ext cx="5027613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2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692150"/>
            <a:ext cx="4552950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4988"/>
            <a:ext cx="5027613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1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692150"/>
            <a:ext cx="4552950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4988"/>
            <a:ext cx="5027613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21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692150"/>
            <a:ext cx="4552950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4988"/>
            <a:ext cx="5027613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2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692150"/>
            <a:ext cx="4552950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4988"/>
            <a:ext cx="5027613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31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692150"/>
            <a:ext cx="4552950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4988"/>
            <a:ext cx="5027613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692150"/>
            <a:ext cx="4552950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4988"/>
            <a:ext cx="5027613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548" y="8685709"/>
            <a:ext cx="2971903" cy="456733"/>
          </a:xfrm>
          <a:prstGeom prst="rect">
            <a:avLst/>
          </a:prstGeom>
        </p:spPr>
        <p:txBody>
          <a:bodyPr lIns="89556" tIns="44778" rIns="89556" bIns="44778"/>
          <a:lstStyle/>
          <a:p>
            <a:pPr>
              <a:defRPr/>
            </a:pPr>
            <a:fld id="{C530452F-5CF5-4E47-9FAF-854C44293170}" type="slidenum">
              <a:rPr lang="en-US" altLang="zh-TW" smtClean="0"/>
              <a:pPr>
                <a:defRPr/>
              </a:pPr>
              <a:t>52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BF05C3FD-DE3C-4BF6-A722-B46DE0CDDBAD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pitchFamily="-65" charset="0"/>
              <a:ea typeface="ヒラギノ角ゴ Pro W3" pitchFamily="-65" charset="-128"/>
              <a:cs typeface="ヒラギノ角ゴ Pro W3" pitchFamily="-65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/>
        </p:spPr>
      </p:sp>
      <p:sp>
        <p:nvSpPr>
          <p:cNvPr id="535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/>
        </p:spPr>
      </p:sp>
      <p:sp>
        <p:nvSpPr>
          <p:cNvPr id="537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50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38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4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692150"/>
            <a:ext cx="4552950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64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4988"/>
            <a:ext cx="5027613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0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692150"/>
            <a:ext cx="4552950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4988"/>
            <a:ext cx="5027613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0025" y="342900"/>
            <a:ext cx="2060575" cy="5753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8300" y="342900"/>
            <a:ext cx="6029325" cy="5753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588" y="342900"/>
            <a:ext cx="8228012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8300" y="1524000"/>
            <a:ext cx="8231188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8300" y="3886200"/>
            <a:ext cx="8231188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588" y="342900"/>
            <a:ext cx="8228012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524000"/>
            <a:ext cx="4038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0" y="1524000"/>
            <a:ext cx="4040188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499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8300" y="1524000"/>
            <a:ext cx="4038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9300" y="1524000"/>
            <a:ext cx="4040188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72549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8300" y="1524000"/>
            <a:ext cx="8231188" cy="457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82588" y="342900"/>
            <a:ext cx="8228012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2075" tIns="0" rIns="92075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76200" y="0"/>
            <a:ext cx="89916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Helvetica" pitchFamily="-109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76200" y="0"/>
            <a:ext cx="89916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 anchor="ctr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2400">
                <a:solidFill>
                  <a:schemeClr val="tx2"/>
                </a:solidFill>
                <a:latin typeface="Helvetica" pitchFamily="-109" charset="0"/>
              </a:rPr>
              <a:t> </a:t>
            </a:r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406400" y="1295400"/>
            <a:ext cx="8178800" cy="0"/>
          </a:xfrm>
          <a:prstGeom prst="line">
            <a:avLst/>
          </a:prstGeom>
          <a:noFill/>
          <a:ln w="50800">
            <a:solidFill>
              <a:srgbClr val="CC33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Helvetica" pitchFamily="-109" charset="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1296988" y="6249988"/>
            <a:ext cx="7388225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defTabSz="962025">
              <a:spcBef>
                <a:spcPct val="50000"/>
              </a:spcBef>
              <a:defRPr/>
            </a:pPr>
            <a:r>
              <a:rPr lang="en-US" sz="2400" dirty="0">
                <a:solidFill>
                  <a:schemeClr val="tx1"/>
                </a:solidFill>
                <a:latin typeface="Times New Roman" pitchFamily="-109" charset="0"/>
              </a:rPr>
              <a:t>		       </a:t>
            </a:r>
            <a:r>
              <a:rPr lang="en-US" sz="1400" b="1" dirty="0">
                <a:solidFill>
                  <a:srgbClr val="FF0000"/>
                </a:solidFill>
                <a:latin typeface="Helvetica" pitchFamily="-109" charset="0"/>
              </a:rPr>
              <a:t>Slide </a:t>
            </a:r>
            <a:fld id="{270E3026-9186-A549-B7CB-ADFF8F32E92B}" type="slidenum">
              <a:rPr lang="en-US" sz="1400" b="1">
                <a:solidFill>
                  <a:srgbClr val="FF0000"/>
                </a:solidFill>
                <a:latin typeface="Helvetica" pitchFamily="-109" charset="0"/>
              </a:rPr>
              <a:pPr defTabSz="962025">
                <a:spcBef>
                  <a:spcPct val="50000"/>
                </a:spcBef>
                <a:defRPr/>
              </a:pPr>
              <a:t>‹Nº›</a:t>
            </a:fld>
            <a:r>
              <a:rPr lang="en-US" sz="1400" b="1" dirty="0">
                <a:solidFill>
                  <a:srgbClr val="FF0000"/>
                </a:solidFill>
                <a:latin typeface="Helvetica" pitchFamily="-109" charset="0"/>
              </a:rPr>
              <a:t>	ECE and </a:t>
            </a:r>
            <a:r>
              <a:rPr lang="en-US" sz="1400" b="1" dirty="0" smtClean="0">
                <a:solidFill>
                  <a:srgbClr val="FF0000"/>
                </a:solidFill>
                <a:latin typeface="Helvetica" pitchFamily="-109" charset="0"/>
              </a:rPr>
              <a:t>LTI Robust </a:t>
            </a:r>
            <a:r>
              <a:rPr lang="en-US" sz="1400" b="1" dirty="0">
                <a:solidFill>
                  <a:srgbClr val="FF0000"/>
                </a:solidFill>
                <a:latin typeface="Helvetica" pitchFamily="-109" charset="0"/>
              </a:rPr>
              <a:t>Speech Group</a:t>
            </a:r>
            <a:endParaRPr lang="en-US" sz="1400" b="1" dirty="0">
              <a:solidFill>
                <a:srgbClr val="CC3300"/>
              </a:solidFill>
              <a:latin typeface="Helvetica" pitchFamily="-109" charset="0"/>
            </a:endParaRPr>
          </a:p>
        </p:txBody>
      </p:sp>
      <p:pic>
        <p:nvPicPr>
          <p:cNvPr id="3" name="Picture 2" descr="CMU-red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00" y="6400800"/>
            <a:ext cx="1791032" cy="27432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tabLst>
          <a:tab pos="8289925" algn="r"/>
        </a:tabLst>
        <a:defRPr sz="2800" b="1">
          <a:solidFill>
            <a:srgbClr val="6600FF"/>
          </a:solidFill>
          <a:latin typeface="+mj-lt"/>
          <a:ea typeface="ヒラギノ角ゴ Pro W3" pitchFamily="-109" charset="-128"/>
          <a:cs typeface="ヒラギノ角ゴ Pro W3" pitchFamily="-109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tabLst>
          <a:tab pos="8289925" algn="r"/>
        </a:tabLst>
        <a:defRPr sz="2800" b="1">
          <a:solidFill>
            <a:srgbClr val="6600FF"/>
          </a:solidFill>
          <a:latin typeface="Arial" pitchFamily="-109" charset="0"/>
          <a:ea typeface="ヒラギノ角ゴ Pro W3" pitchFamily="-109" charset="-128"/>
          <a:cs typeface="ヒラギノ角ゴ Pro W3" pitchFamily="-109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tabLst>
          <a:tab pos="8289925" algn="r"/>
        </a:tabLst>
        <a:defRPr sz="2800" b="1">
          <a:solidFill>
            <a:srgbClr val="6600FF"/>
          </a:solidFill>
          <a:latin typeface="Arial" pitchFamily="-109" charset="0"/>
          <a:ea typeface="ヒラギノ角ゴ Pro W3" pitchFamily="-109" charset="-128"/>
          <a:cs typeface="ヒラギノ角ゴ Pro W3" pitchFamily="-109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tabLst>
          <a:tab pos="8289925" algn="r"/>
        </a:tabLst>
        <a:defRPr sz="2800" b="1">
          <a:solidFill>
            <a:srgbClr val="6600FF"/>
          </a:solidFill>
          <a:latin typeface="Arial" pitchFamily="-109" charset="0"/>
          <a:ea typeface="ヒラギノ角ゴ Pro W3" pitchFamily="-109" charset="-128"/>
          <a:cs typeface="ヒラギノ角ゴ Pro W3" pitchFamily="-109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tabLst>
          <a:tab pos="8289925" algn="r"/>
        </a:tabLst>
        <a:defRPr sz="2800" b="1">
          <a:solidFill>
            <a:srgbClr val="6600FF"/>
          </a:solidFill>
          <a:latin typeface="Arial" pitchFamily="-109" charset="0"/>
          <a:ea typeface="ヒラギノ角ゴ Pro W3" pitchFamily="-109" charset="-128"/>
          <a:cs typeface="ヒラギノ角ゴ Pro W3" pitchFamily="-109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tabLst>
          <a:tab pos="8289925" algn="r"/>
        </a:tabLst>
        <a:defRPr sz="2800" b="1">
          <a:solidFill>
            <a:srgbClr val="6600FF"/>
          </a:solidFill>
          <a:latin typeface="Arial" pitchFamily="-109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tabLst>
          <a:tab pos="8289925" algn="r"/>
        </a:tabLst>
        <a:defRPr sz="2800" b="1">
          <a:solidFill>
            <a:srgbClr val="6600FF"/>
          </a:solidFill>
          <a:latin typeface="Arial" pitchFamily="-109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tabLst>
          <a:tab pos="8289925" algn="r"/>
        </a:tabLst>
        <a:defRPr sz="2800" b="1">
          <a:solidFill>
            <a:srgbClr val="6600FF"/>
          </a:solidFill>
          <a:latin typeface="Arial" pitchFamily="-109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tabLst>
          <a:tab pos="8289925" algn="r"/>
        </a:tabLst>
        <a:defRPr sz="2800" b="1">
          <a:solidFill>
            <a:srgbClr val="6600FF"/>
          </a:solidFill>
          <a:latin typeface="Arial" pitchFamily="-109" charset="0"/>
        </a:defRPr>
      </a:lvl9pPr>
    </p:titleStyle>
    <p:bodyStyle>
      <a:lvl1pPr marL="396875" indent="-396875" algn="l" rtl="0" eaLnBrk="0" fontAlgn="base" hangingPunct="0">
        <a:spcBef>
          <a:spcPct val="50000"/>
        </a:spcBef>
        <a:spcAft>
          <a:spcPct val="0"/>
        </a:spcAft>
        <a:buClr>
          <a:srgbClr val="CC3300"/>
        </a:buClr>
        <a:buSzPct val="110000"/>
        <a:buFont typeface="Wingdings" pitchFamily="-65" charset="2"/>
        <a:buChar char="n"/>
        <a:defRPr sz="2000" b="1">
          <a:solidFill>
            <a:schemeClr val="tx1"/>
          </a:solidFill>
          <a:latin typeface="+mn-lt"/>
          <a:ea typeface="ヒラギノ角ゴ Pro W3" pitchFamily="-109" charset="-128"/>
          <a:cs typeface="ヒラギノ角ゴ Pro W3" pitchFamily="-109" charset="-128"/>
        </a:defRPr>
      </a:lvl1pPr>
      <a:lvl2pPr marL="739775" indent="-228600" algn="l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100000"/>
        <a:buChar char="–"/>
        <a:defRPr>
          <a:solidFill>
            <a:schemeClr val="tx1"/>
          </a:solidFill>
          <a:latin typeface="+mn-lt"/>
          <a:ea typeface="ヒラギノ角ゴ Pro W3" pitchFamily="-109" charset="-128"/>
          <a:cs typeface="ヒラギノ角ゴ Pro W3" pitchFamily="-109" charset="-128"/>
        </a:defRPr>
      </a:lvl2pPr>
      <a:lvl3pPr marL="1143000" indent="-228600" algn="l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100000"/>
        <a:buChar char="»"/>
        <a:defRPr sz="1600">
          <a:solidFill>
            <a:schemeClr val="tx1"/>
          </a:solidFill>
          <a:latin typeface="+mn-lt"/>
          <a:ea typeface="ヒラギノ角ゴ Pro W3" pitchFamily="-109" charset="-128"/>
          <a:cs typeface="ヒラギノ角ゴ Pro W3" pitchFamily="-109" charset="-128"/>
        </a:defRPr>
      </a:lvl3pPr>
      <a:lvl4pPr marL="1543050" indent="-171450" algn="l" rtl="0" eaLnBrk="0" fontAlgn="base" hangingPunct="0">
        <a:spcBef>
          <a:spcPct val="50000"/>
        </a:spcBef>
        <a:spcAft>
          <a:spcPct val="0"/>
        </a:spcAft>
        <a:buClr>
          <a:srgbClr val="00B7A5"/>
        </a:buClr>
        <a:buSzPct val="100000"/>
        <a:buChar char="•"/>
        <a:defRPr sz="1400">
          <a:solidFill>
            <a:schemeClr val="tx1"/>
          </a:solidFill>
          <a:latin typeface="+mn-lt"/>
          <a:ea typeface="ヒラギノ角ゴ Pro W3" pitchFamily="-109" charset="-128"/>
          <a:cs typeface="ヒラギノ角ゴ Pro W3" pitchFamily="-109" charset="-128"/>
        </a:defRPr>
      </a:lvl4pPr>
      <a:lvl5pPr marL="2000250" indent="-171450" algn="l" rtl="0" eaLnBrk="0" fontAlgn="base" hangingPunct="0">
        <a:spcBef>
          <a:spcPct val="50000"/>
        </a:spcBef>
        <a:spcAft>
          <a:spcPct val="0"/>
        </a:spcAft>
        <a:buClr>
          <a:srgbClr val="00B7A5"/>
        </a:buClr>
        <a:buSzPct val="100000"/>
        <a:buChar char="–"/>
        <a:defRPr sz="1400">
          <a:solidFill>
            <a:schemeClr val="tx1"/>
          </a:solidFill>
          <a:latin typeface="+mn-lt"/>
          <a:ea typeface="ヒラギノ角ゴ Pro W3" pitchFamily="-109" charset="-128"/>
          <a:cs typeface="ヒラギノ角ゴ Pro W3" pitchFamily="-109" charset="-128"/>
        </a:defRPr>
      </a:lvl5pPr>
      <a:lvl6pPr marL="2457450" indent="-171450" algn="l" rtl="0" eaLnBrk="0" fontAlgn="base" hangingPunct="0">
        <a:spcBef>
          <a:spcPct val="50000"/>
        </a:spcBef>
        <a:spcAft>
          <a:spcPct val="0"/>
        </a:spcAft>
        <a:buClr>
          <a:srgbClr val="00B7A5"/>
        </a:buClr>
        <a:buSzPct val="100000"/>
        <a:buChar char="–"/>
        <a:defRPr sz="1400">
          <a:solidFill>
            <a:schemeClr val="tx1"/>
          </a:solidFill>
          <a:latin typeface="+mn-lt"/>
          <a:ea typeface="ヒラギノ角ゴ Pro W3" pitchFamily="-109" charset="-128"/>
        </a:defRPr>
      </a:lvl6pPr>
      <a:lvl7pPr marL="2914650" indent="-171450" algn="l" rtl="0" eaLnBrk="0" fontAlgn="base" hangingPunct="0">
        <a:spcBef>
          <a:spcPct val="50000"/>
        </a:spcBef>
        <a:spcAft>
          <a:spcPct val="0"/>
        </a:spcAft>
        <a:buClr>
          <a:srgbClr val="00B7A5"/>
        </a:buClr>
        <a:buSzPct val="100000"/>
        <a:buChar char="–"/>
        <a:defRPr sz="1400">
          <a:solidFill>
            <a:schemeClr val="tx1"/>
          </a:solidFill>
          <a:latin typeface="+mn-lt"/>
          <a:ea typeface="ヒラギノ角ゴ Pro W3" pitchFamily="-109" charset="-128"/>
        </a:defRPr>
      </a:lvl7pPr>
      <a:lvl8pPr marL="3371850" indent="-171450" algn="l" rtl="0" eaLnBrk="0" fontAlgn="base" hangingPunct="0">
        <a:spcBef>
          <a:spcPct val="50000"/>
        </a:spcBef>
        <a:spcAft>
          <a:spcPct val="0"/>
        </a:spcAft>
        <a:buClr>
          <a:srgbClr val="00B7A5"/>
        </a:buClr>
        <a:buSzPct val="100000"/>
        <a:buChar char="–"/>
        <a:defRPr sz="1400">
          <a:solidFill>
            <a:schemeClr val="tx1"/>
          </a:solidFill>
          <a:latin typeface="+mn-lt"/>
          <a:ea typeface="ヒラギノ角ゴ Pro W3" pitchFamily="-109" charset="-128"/>
        </a:defRPr>
      </a:lvl8pPr>
      <a:lvl9pPr marL="3829050" indent="-171450" algn="l" rtl="0" eaLnBrk="0" fontAlgn="base" hangingPunct="0">
        <a:spcBef>
          <a:spcPct val="50000"/>
        </a:spcBef>
        <a:spcAft>
          <a:spcPct val="0"/>
        </a:spcAft>
        <a:buClr>
          <a:srgbClr val="00B7A5"/>
        </a:buClr>
        <a:buSzPct val="100000"/>
        <a:buChar char="–"/>
        <a:defRPr sz="1400">
          <a:solidFill>
            <a:schemeClr val="tx1"/>
          </a:solidFill>
          <a:latin typeface="+mn-lt"/>
          <a:ea typeface="ヒラギノ角ゴ Pro W3" pitchFamily="-109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localhost/Users/rms/courses/misc/AuditoryProcessing/BackwardandForwardProcessing.wav" TargetMode="External"/><Relationship Id="rId1" Type="http://schemas.microsoft.com/office/2007/relationships/media" Target="file://localhost/Users/rms/courses/misc/AuditoryProcessing/BackwardandForwardProcessing.wav" TargetMode="External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if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if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emf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0.png"/><Relationship Id="rId5" Type="http://schemas.openxmlformats.org/officeDocument/2006/relationships/oleObject" Target="Macintosh%20HD:Users:rms:talks:is2008_ychiu:Revision:is2008_ychiu_V5.doc!OLE_LINK3" TargetMode="External"/><Relationship Id="rId4" Type="http://schemas.openxmlformats.org/officeDocument/2006/relationships/image" Target="../media/image21.emf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tif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emf"/><Relationship Id="rId4" Type="http://schemas.openxmlformats.org/officeDocument/2006/relationships/image" Target="../media/image50.emf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localhost/Users/rms/talks/IBM09/cochlea-lg.mov" TargetMode="External"/><Relationship Id="rId1" Type="http://schemas.microsoft.com/office/2007/relationships/media" Target="file://localhost/Users/rms/talks/IBM09/cochlea-lg.mov" TargetMode="External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5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71500"/>
            <a:ext cx="9144000" cy="647700"/>
          </a:xfrm>
          <a:noFill/>
          <a:ln/>
        </p:spPr>
        <p:txBody>
          <a:bodyPr anchor="ctr"/>
          <a:lstStyle/>
          <a:p>
            <a:pPr algn="ctr"/>
            <a:r>
              <a:rPr lang="en-US" dirty="0">
                <a:ea typeface="Times" pitchFamily="-109" charset="0"/>
                <a:cs typeface="Times" pitchFamily="-109" charset="0"/>
              </a:rPr>
              <a:t>Applying </a:t>
            </a:r>
            <a:r>
              <a:rPr lang="en-US" dirty="0" smtClean="0">
                <a:ea typeface="Times" pitchFamily="-109" charset="0"/>
                <a:cs typeface="Times" pitchFamily="-109" charset="0"/>
              </a:rPr>
              <a:t>Models </a:t>
            </a:r>
            <a:r>
              <a:rPr lang="en-US" dirty="0">
                <a:ea typeface="Times" pitchFamily="-109" charset="0"/>
                <a:cs typeface="Times" pitchFamily="-109" charset="0"/>
              </a:rPr>
              <a:t>of Auditory Processing to </a:t>
            </a:r>
            <a:br>
              <a:rPr lang="en-US" dirty="0">
                <a:ea typeface="Times" pitchFamily="-109" charset="0"/>
                <a:cs typeface="Times" pitchFamily="-109" charset="0"/>
              </a:rPr>
            </a:br>
            <a:r>
              <a:rPr lang="en-US" dirty="0">
                <a:ea typeface="Times" pitchFamily="-109" charset="0"/>
                <a:cs typeface="Times" pitchFamily="-109" charset="0"/>
              </a:rPr>
              <a:t>   Automatic Speech Recognition</a:t>
            </a:r>
            <a:r>
              <a:rPr lang="en-US" dirty="0" smtClean="0">
                <a:ea typeface="Times" pitchFamily="-109" charset="0"/>
                <a:cs typeface="Times" pitchFamily="-109" charset="0"/>
              </a:rPr>
              <a:t>:</a:t>
            </a:r>
            <a:br>
              <a:rPr lang="en-US" dirty="0" smtClean="0">
                <a:ea typeface="Times" pitchFamily="-109" charset="0"/>
                <a:cs typeface="Times" pitchFamily="-109" charset="0"/>
              </a:rPr>
            </a:br>
            <a:r>
              <a:rPr lang="en-US" dirty="0" smtClean="0">
                <a:ea typeface="Times" pitchFamily="-109" charset="0"/>
                <a:cs typeface="Times" pitchFamily="-109" charset="0"/>
              </a:rPr>
              <a:t>Promise </a:t>
            </a:r>
            <a:r>
              <a:rPr lang="en-US" dirty="0">
                <a:ea typeface="Times" pitchFamily="-109" charset="0"/>
                <a:cs typeface="Times" pitchFamily="-109" charset="0"/>
              </a:rPr>
              <a:t>and Progress</a:t>
            </a:r>
            <a:endParaRPr lang="en-US" sz="2600" b="0" dirty="0">
              <a:solidFill>
                <a:schemeClr val="tx1"/>
              </a:solidFill>
              <a:latin typeface="Courier" pitchFamily="-109" charset="0"/>
              <a:ea typeface="Times" pitchFamily="-109" charset="0"/>
              <a:cs typeface="Times" pitchFamily="-109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 algn="ctr">
              <a:lnSpc>
                <a:spcPct val="90000"/>
              </a:lnSpc>
              <a:spcBef>
                <a:spcPct val="0"/>
              </a:spcBef>
              <a:buFont typeface="Wingdings" pitchFamily="-109" charset="2"/>
              <a:buNone/>
            </a:pPr>
            <a:endParaRPr lang="en-US" sz="2400" dirty="0" smtClean="0">
              <a:solidFill>
                <a:schemeClr val="tx2"/>
              </a:solidFill>
            </a:endParaRPr>
          </a:p>
          <a:p>
            <a:pPr marL="0" algn="ctr">
              <a:lnSpc>
                <a:spcPct val="90000"/>
              </a:lnSpc>
              <a:spcBef>
                <a:spcPts val="0"/>
              </a:spcBef>
              <a:buFont typeface="Wingdings" pitchFamily="-109" charset="2"/>
              <a:buNone/>
            </a:pPr>
            <a:r>
              <a:rPr lang="en-US" sz="2400" dirty="0" smtClean="0">
                <a:solidFill>
                  <a:schemeClr val="tx2"/>
                </a:solidFill>
              </a:rPr>
              <a:t>Richard </a:t>
            </a:r>
            <a:r>
              <a:rPr lang="en-US" sz="2400" dirty="0">
                <a:solidFill>
                  <a:schemeClr val="tx2"/>
                </a:solidFill>
              </a:rPr>
              <a:t>Stern</a:t>
            </a:r>
            <a:endParaRPr lang="en-US" sz="2400" dirty="0" smtClean="0">
              <a:solidFill>
                <a:schemeClr val="tx2"/>
              </a:solidFill>
            </a:endParaRPr>
          </a:p>
          <a:p>
            <a:pPr indent="0" algn="ctr">
              <a:spcBef>
                <a:spcPts val="0"/>
              </a:spcBef>
              <a:buNone/>
            </a:pPr>
            <a:r>
              <a:rPr lang="en-US" sz="1800" dirty="0" smtClean="0">
                <a:solidFill>
                  <a:schemeClr val="tx2"/>
                </a:solidFill>
              </a:rPr>
              <a:t>(with </a:t>
            </a:r>
            <a:r>
              <a:rPr lang="en-US" sz="1800" dirty="0" err="1" smtClean="0">
                <a:solidFill>
                  <a:schemeClr val="tx2"/>
                </a:solidFill>
              </a:rPr>
              <a:t>Chanwoo</a:t>
            </a:r>
            <a:r>
              <a:rPr lang="en-US" sz="1800" dirty="0" smtClean="0">
                <a:solidFill>
                  <a:schemeClr val="tx2"/>
                </a:solidFill>
              </a:rPr>
              <a:t> </a:t>
            </a:r>
            <a:r>
              <a:rPr lang="en-US" sz="1800" dirty="0" smtClean="0"/>
              <a:t>Kim and Yu-Hsiang Chiu)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Font typeface="Wingdings" pitchFamily="-109" charset="2"/>
              <a:buNone/>
            </a:pPr>
            <a:endParaRPr lang="en-US" sz="1800" dirty="0" smtClean="0"/>
          </a:p>
          <a:p>
            <a:pPr algn="ctr">
              <a:lnSpc>
                <a:spcPct val="90000"/>
              </a:lnSpc>
              <a:spcBef>
                <a:spcPct val="0"/>
              </a:spcBef>
              <a:buFont typeface="Wingdings" pitchFamily="-109" charset="2"/>
              <a:buNone/>
            </a:pPr>
            <a:endParaRPr lang="en-US" sz="1800" dirty="0" smtClean="0"/>
          </a:p>
          <a:p>
            <a:pPr algn="ctr">
              <a:lnSpc>
                <a:spcPct val="90000"/>
              </a:lnSpc>
              <a:spcBef>
                <a:spcPct val="0"/>
              </a:spcBef>
              <a:buFont typeface="Wingdings" pitchFamily="-109" charset="2"/>
              <a:buNone/>
            </a:pPr>
            <a:r>
              <a:rPr lang="en-US" sz="1800" dirty="0" smtClean="0"/>
              <a:t>Department </a:t>
            </a:r>
            <a:r>
              <a:rPr lang="en-US" sz="1800" dirty="0"/>
              <a:t>of Electrical and Computer Engineering</a:t>
            </a:r>
            <a:endParaRPr lang="en-US" sz="1800" dirty="0" smtClean="0"/>
          </a:p>
          <a:p>
            <a:pPr algn="ctr">
              <a:lnSpc>
                <a:spcPct val="90000"/>
              </a:lnSpc>
              <a:spcBef>
                <a:spcPct val="0"/>
              </a:spcBef>
              <a:buFont typeface="Wingdings" pitchFamily="-109" charset="2"/>
              <a:buNone/>
            </a:pPr>
            <a:r>
              <a:rPr lang="en-US" sz="1800" dirty="0" smtClean="0"/>
              <a:t>and Language Technologies Institute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Font typeface="Wingdings" pitchFamily="-109" charset="2"/>
              <a:buNone/>
            </a:pPr>
            <a:r>
              <a:rPr lang="en-US" sz="1800" dirty="0"/>
              <a:t>Carnegie Mellon University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Font typeface="Wingdings" pitchFamily="-109" charset="2"/>
              <a:buNone/>
            </a:pPr>
            <a:r>
              <a:rPr lang="en-US" sz="1800" dirty="0"/>
              <a:t>Pittsburgh, Pennsylvania 15213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Font typeface="Wingdings" pitchFamily="-109" charset="2"/>
              <a:buNone/>
            </a:pPr>
            <a:endParaRPr lang="en-US" sz="1800" dirty="0"/>
          </a:p>
          <a:p>
            <a:pPr algn="ctr">
              <a:lnSpc>
                <a:spcPct val="90000"/>
              </a:lnSpc>
              <a:spcBef>
                <a:spcPct val="0"/>
              </a:spcBef>
              <a:buFont typeface="Wingdings" pitchFamily="-109" charset="2"/>
              <a:buNone/>
            </a:pPr>
            <a:r>
              <a:rPr lang="en-US" sz="1800" dirty="0"/>
              <a:t>Telephone:</a:t>
            </a:r>
            <a:r>
              <a:rPr lang="en-US" sz="1800" dirty="0" smtClean="0"/>
              <a:t> +1 412 </a:t>
            </a:r>
            <a:r>
              <a:rPr lang="en-US" sz="1800" dirty="0"/>
              <a:t>268-2535; FAX:</a:t>
            </a:r>
            <a:r>
              <a:rPr lang="en-US" sz="1800" dirty="0" smtClean="0"/>
              <a:t> +1 412 </a:t>
            </a:r>
            <a:r>
              <a:rPr lang="en-US" sz="1800" dirty="0"/>
              <a:t>268-3890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Font typeface="Wingdings" pitchFamily="-109" charset="2"/>
              <a:buNone/>
            </a:pPr>
            <a:r>
              <a:rPr lang="en-US" sz="1800" dirty="0"/>
              <a:t>Email: </a:t>
            </a:r>
            <a:r>
              <a:rPr lang="en-US" sz="1800" dirty="0" err="1"/>
              <a:t>rms@cs.cmu.edu</a:t>
            </a:r>
            <a:r>
              <a:rPr lang="en-US" sz="1800" dirty="0"/>
              <a:t>; http://</a:t>
            </a:r>
            <a:r>
              <a:rPr lang="en-US" sz="1800" dirty="0" err="1"/>
              <a:t>www.ece.cmu.edu/~rms</a:t>
            </a:r>
            <a:endParaRPr lang="en-US" sz="1800" dirty="0"/>
          </a:p>
          <a:p>
            <a:pPr algn="ctr">
              <a:lnSpc>
                <a:spcPct val="90000"/>
              </a:lnSpc>
              <a:spcBef>
                <a:spcPct val="0"/>
              </a:spcBef>
              <a:buFont typeface="Wingdings" pitchFamily="-109" charset="2"/>
              <a:buNone/>
            </a:pPr>
            <a:endParaRPr lang="en-US" sz="1800" dirty="0" smtClean="0"/>
          </a:p>
          <a:p>
            <a:pPr algn="ctr">
              <a:spcBef>
                <a:spcPct val="0"/>
              </a:spcBef>
              <a:buNone/>
            </a:pPr>
            <a:r>
              <a:rPr lang="en-US" sz="1800" dirty="0" smtClean="0">
                <a:solidFill>
                  <a:schemeClr val="tx2"/>
                </a:solidFill>
                <a:ea typeface="ＭＳ Ｐゴシック" pitchFamily="-65" charset="-128"/>
                <a:cs typeface="ＭＳ Ｐゴシック" pitchFamily="-65" charset="-128"/>
              </a:rPr>
              <a:t>Universidad de Zaragoza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Font typeface="Wingdings" pitchFamily="-109" charset="2"/>
              <a:buNone/>
            </a:pPr>
            <a:r>
              <a:rPr lang="en-US" sz="1600" dirty="0" smtClean="0">
                <a:solidFill>
                  <a:schemeClr val="tx2"/>
                </a:solidFill>
              </a:rPr>
              <a:t>May 28, 2014</a:t>
            </a:r>
          </a:p>
        </p:txBody>
      </p:sp>
    </p:spTree>
    <p:extLst>
      <p:ext uri="{BB962C8B-B14F-4D97-AF65-F5344CB8AC3E}">
        <p14:creationId xmlns:p14="http://schemas.microsoft.com/office/powerpoint/2010/main" val="33567577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Typical response of auditory-nerve fibers as a function of stimulus level</a:t>
            </a:r>
          </a:p>
        </p:txBody>
      </p:sp>
      <p:sp>
        <p:nvSpPr>
          <p:cNvPr id="6154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Typical </a:t>
            </a:r>
            <a:r>
              <a:rPr lang="en-US" dirty="0">
                <a:solidFill>
                  <a:schemeClr val="tx2"/>
                </a:solidFill>
              </a:rPr>
              <a:t>response</a:t>
            </a:r>
            <a:r>
              <a:rPr lang="en-US" dirty="0"/>
              <a:t> of auditory-nerve fibers to tones as a function of </a:t>
            </a:r>
            <a:r>
              <a:rPr lang="en-US" dirty="0">
                <a:solidFill>
                  <a:schemeClr val="tx2"/>
                </a:solidFill>
              </a:rPr>
              <a:t>intensity</a:t>
            </a:r>
            <a:r>
              <a:rPr lang="en-US" dirty="0"/>
              <a:t>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solidFill>
                  <a:schemeClr val="tx2"/>
                </a:solidFill>
              </a:rPr>
              <a:t>Comment: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Saturation and limited dynamic range</a:t>
            </a:r>
            <a:endParaRPr lang="en-US" dirty="0"/>
          </a:p>
        </p:txBody>
      </p:sp>
      <p:pic>
        <p:nvPicPr>
          <p:cNvPr id="615429" name="Picture 5" descr="P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2286000"/>
            <a:ext cx="4068763" cy="28321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1030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Synchronized auditory-nerve response</a:t>
            </a:r>
            <a:br>
              <a:rPr lang="en-US"/>
            </a:br>
            <a:r>
              <a:rPr lang="en-US"/>
              <a:t>to low-frequency tones</a:t>
            </a:r>
          </a:p>
        </p:txBody>
      </p:sp>
      <p:sp>
        <p:nvSpPr>
          <p:cNvPr id="6133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>
                <a:solidFill>
                  <a:schemeClr val="tx2"/>
                </a:solidFill>
              </a:rPr>
              <a:t>Comment:</a:t>
            </a:r>
            <a:r>
              <a:rPr lang="en-US"/>
              <a:t> response remains synchronized over a wide range of intensities</a:t>
            </a:r>
          </a:p>
        </p:txBody>
      </p:sp>
      <p:pic>
        <p:nvPicPr>
          <p:cNvPr id="613381" name="Picture 5" descr="P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1543050"/>
            <a:ext cx="5105400" cy="36385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2865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Comments on synchronized auditory response</a:t>
            </a:r>
          </a:p>
        </p:txBody>
      </p:sp>
      <p:sp>
        <p:nvSpPr>
          <p:cNvPr id="5662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Nerve fibers synchronize to fine structure at “low” frequencies, signal envelopes at high </a:t>
            </a:r>
            <a:r>
              <a:rPr lang="en-US" dirty="0" smtClean="0"/>
              <a:t>frequencies</a:t>
            </a:r>
          </a:p>
          <a:p>
            <a:endParaRPr lang="en-US" dirty="0"/>
          </a:p>
          <a:p>
            <a:r>
              <a:rPr lang="en-US" dirty="0"/>
              <a:t>Synchrony clearly important for auditory </a:t>
            </a:r>
            <a:r>
              <a:rPr lang="en-US" dirty="0" smtClean="0"/>
              <a:t>localization</a:t>
            </a:r>
          </a:p>
          <a:p>
            <a:endParaRPr lang="en-US" dirty="0"/>
          </a:p>
          <a:p>
            <a:r>
              <a:rPr lang="en-US" dirty="0"/>
              <a:t>Synchrony</a:t>
            </a:r>
            <a:r>
              <a:rPr lang="en-US" dirty="0" smtClean="0"/>
              <a:t> could be important </a:t>
            </a:r>
            <a:r>
              <a:rPr lang="en-US" dirty="0"/>
              <a:t>for monaural processing of complex signals as well</a:t>
            </a:r>
          </a:p>
        </p:txBody>
      </p:sp>
    </p:spTree>
    <p:extLst>
      <p:ext uri="{BB962C8B-B14F-4D97-AF65-F5344CB8AC3E}">
        <p14:creationId xmlns:p14="http://schemas.microsoft.com/office/powerpoint/2010/main" val="1766855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627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Lateral suppression in auditory processing</a:t>
            </a:r>
          </a:p>
        </p:txBody>
      </p:sp>
      <p:sp>
        <p:nvSpPr>
          <p:cNvPr id="5672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>
                <a:solidFill>
                  <a:schemeClr val="tx2"/>
                </a:solidFill>
              </a:rPr>
              <a:t>Auditory-nerve response to pairs of tones:</a:t>
            </a:r>
            <a:endParaRPr lang="en-US"/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>
                <a:solidFill>
                  <a:schemeClr val="tx2"/>
                </a:solidFill>
              </a:rPr>
              <a:t>Comment:</a:t>
            </a:r>
            <a:r>
              <a:rPr lang="en-US"/>
              <a:t> Lateral suppression enhances local contrast in frequency</a:t>
            </a:r>
          </a:p>
        </p:txBody>
      </p:sp>
      <p:pic>
        <p:nvPicPr>
          <p:cNvPr id="567301" name="Picture 5" descr="P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74963" y="1905000"/>
            <a:ext cx="3155950" cy="3292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2027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Auditory frequency selectivity: critical bands</a:t>
            </a:r>
          </a:p>
        </p:txBody>
      </p:sp>
      <p:sp>
        <p:nvSpPr>
          <p:cNvPr id="5703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1800" dirty="0"/>
              <a:t>Measurements of </a:t>
            </a:r>
            <a:r>
              <a:rPr lang="en-US" sz="1800" dirty="0">
                <a:solidFill>
                  <a:schemeClr val="tx2"/>
                </a:solidFill>
              </a:rPr>
              <a:t>psychophysical filter bandwidth</a:t>
            </a:r>
            <a:r>
              <a:rPr lang="en-US" sz="1800" dirty="0"/>
              <a:t> by various methods:</a:t>
            </a:r>
          </a:p>
          <a:p>
            <a:pPr>
              <a:lnSpc>
                <a:spcPct val="90000"/>
              </a:lnSpc>
            </a:pPr>
            <a:endParaRPr lang="en-US" sz="1800" dirty="0"/>
          </a:p>
          <a:p>
            <a:pPr>
              <a:lnSpc>
                <a:spcPct val="90000"/>
              </a:lnSpc>
            </a:pPr>
            <a:endParaRPr lang="en-US" sz="1800" dirty="0"/>
          </a:p>
          <a:p>
            <a:pPr>
              <a:lnSpc>
                <a:spcPct val="90000"/>
              </a:lnSpc>
              <a:buFont typeface="Wingdings" charset="2"/>
              <a:buNone/>
            </a:pPr>
            <a:endParaRPr lang="en-US" sz="1800" dirty="0"/>
          </a:p>
          <a:p>
            <a:pPr>
              <a:lnSpc>
                <a:spcPct val="90000"/>
              </a:lnSpc>
            </a:pPr>
            <a:endParaRPr lang="en-US" sz="1800" dirty="0"/>
          </a:p>
          <a:p>
            <a:pPr>
              <a:lnSpc>
                <a:spcPct val="90000"/>
              </a:lnSpc>
            </a:pPr>
            <a:endParaRPr lang="en-US" sz="1800" dirty="0"/>
          </a:p>
          <a:p>
            <a:pPr>
              <a:lnSpc>
                <a:spcPct val="90000"/>
              </a:lnSpc>
            </a:pPr>
            <a:endParaRPr lang="en-US" sz="1800" dirty="0"/>
          </a:p>
          <a:p>
            <a:pPr>
              <a:lnSpc>
                <a:spcPct val="90000"/>
              </a:lnSpc>
            </a:pPr>
            <a:endParaRPr lang="en-US" sz="1800" dirty="0"/>
          </a:p>
          <a:p>
            <a:pPr>
              <a:lnSpc>
                <a:spcPct val="90000"/>
              </a:lnSpc>
            </a:pPr>
            <a:r>
              <a:rPr lang="en-US" sz="1800" dirty="0">
                <a:solidFill>
                  <a:schemeClr val="tx2"/>
                </a:solidFill>
              </a:rPr>
              <a:t>Comments:</a:t>
            </a:r>
            <a:endParaRPr lang="en-US" sz="1800" dirty="0"/>
          </a:p>
          <a:p>
            <a:pPr lvl="1">
              <a:lnSpc>
                <a:spcPct val="90000"/>
              </a:lnSpc>
            </a:pPr>
            <a:r>
              <a:rPr lang="en-US" sz="1600" dirty="0"/>
              <a:t>Bandwidth increases with center frequency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Solid curve is “Equivalent Rectangular Bandwidth” (ERB)</a:t>
            </a:r>
          </a:p>
          <a:p>
            <a:pPr>
              <a:lnSpc>
                <a:spcPct val="90000"/>
              </a:lnSpc>
              <a:buFont typeface="Wingdings" charset="2"/>
              <a:buNone/>
            </a:pPr>
            <a:endParaRPr lang="en-US" sz="1800" dirty="0"/>
          </a:p>
          <a:p>
            <a:pPr>
              <a:lnSpc>
                <a:spcPct val="90000"/>
              </a:lnSpc>
              <a:buFont typeface="Wingdings" charset="2"/>
              <a:buNone/>
            </a:pPr>
            <a:endParaRPr lang="en-US" sz="1800" dirty="0"/>
          </a:p>
        </p:txBody>
      </p:sp>
      <p:pic>
        <p:nvPicPr>
          <p:cNvPr id="570372" name="Picture 4" descr="M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5075" y="1941513"/>
            <a:ext cx="4133850" cy="29749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2872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Three perceptual auditory frequency scales</a:t>
            </a:r>
            <a:endParaRPr lang="en-US"/>
          </a:p>
        </p:txBody>
      </p:sp>
      <p:sp>
        <p:nvSpPr>
          <p:cNvPr id="5724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>
                <a:solidFill>
                  <a:srgbClr val="FF0000"/>
                </a:solidFill>
              </a:rPr>
              <a:t>Bark scale: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         (DE)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 marL="0" indent="0">
              <a:spcBef>
                <a:spcPts val="0"/>
              </a:spcBef>
              <a:buNone/>
            </a:pPr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>
                <a:solidFill>
                  <a:srgbClr val="FF0000"/>
                </a:solidFill>
              </a:rPr>
              <a:t>Mel scale: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        (USA)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 marL="0" indent="0">
              <a:spcBef>
                <a:spcPts val="0"/>
              </a:spcBef>
              <a:buNone/>
            </a:pPr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>
                <a:solidFill>
                  <a:srgbClr val="FF0000"/>
                </a:solidFill>
              </a:rPr>
              <a:t>ERB scale: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         (UK)</a:t>
            </a:r>
            <a:endParaRPr lang="en-US" dirty="0"/>
          </a:p>
        </p:txBody>
      </p:sp>
      <p:pic>
        <p:nvPicPr>
          <p:cNvPr id="10516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71725" y="1633538"/>
            <a:ext cx="5305425" cy="1338262"/>
          </a:xfrm>
          <a:prstGeom prst="rect">
            <a:avLst/>
          </a:prstGeom>
          <a:solidFill>
            <a:srgbClr val="99FF99"/>
          </a:solidFill>
        </p:spPr>
      </p:pic>
      <p:pic>
        <p:nvPicPr>
          <p:cNvPr id="10516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03450" y="3352800"/>
            <a:ext cx="5473700" cy="1079500"/>
          </a:xfrm>
          <a:prstGeom prst="rect">
            <a:avLst/>
          </a:prstGeom>
          <a:solidFill>
            <a:srgbClr val="99FF99"/>
          </a:solidFill>
        </p:spPr>
      </p:pic>
      <p:pic>
        <p:nvPicPr>
          <p:cNvPr id="10516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2825" y="4876800"/>
            <a:ext cx="5394325" cy="547688"/>
          </a:xfrm>
          <a:prstGeom prst="rect">
            <a:avLst/>
          </a:prstGeom>
          <a:solidFill>
            <a:srgbClr val="99FF99"/>
          </a:solidFill>
        </p:spPr>
      </p:pic>
    </p:spTree>
    <p:extLst>
      <p:ext uri="{BB962C8B-B14F-4D97-AF65-F5344CB8AC3E}">
        <p14:creationId xmlns:p14="http://schemas.microsoft.com/office/powerpoint/2010/main" val="327958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2362200" y="2590800"/>
            <a:ext cx="4419600" cy="3276600"/>
          </a:xfrm>
          <a:prstGeom prst="rect">
            <a:avLst/>
          </a:prstGeom>
          <a:solidFill>
            <a:srgbClr val="FFADAC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pitchFamily="-109" charset="0"/>
            </a:endParaRPr>
          </a:p>
        </p:txBody>
      </p:sp>
      <p:sp>
        <p:nvSpPr>
          <p:cNvPr id="573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Comparison of normalized perceptual frequency scales</a:t>
            </a:r>
          </a:p>
        </p:txBody>
      </p:sp>
      <p:sp>
        <p:nvSpPr>
          <p:cNvPr id="5734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solidFill>
                  <a:schemeClr val="tx2"/>
                </a:solidFill>
              </a:rPr>
              <a:t>Bark</a:t>
            </a:r>
            <a:r>
              <a:rPr lang="en-US"/>
              <a:t> scale (in blue), </a:t>
            </a:r>
            <a:r>
              <a:rPr lang="en-US">
                <a:solidFill>
                  <a:schemeClr val="tx2"/>
                </a:solidFill>
              </a:rPr>
              <a:t>Mel</a:t>
            </a:r>
            <a:r>
              <a:rPr lang="en-US"/>
              <a:t> scale (in red), and </a:t>
            </a:r>
            <a:r>
              <a:rPr lang="en-US">
                <a:solidFill>
                  <a:schemeClr val="tx2"/>
                </a:solidFill>
              </a:rPr>
              <a:t>ERB</a:t>
            </a:r>
            <a:r>
              <a:rPr lang="en-US"/>
              <a:t> scale (in green):</a:t>
            </a:r>
          </a:p>
        </p:txBody>
      </p:sp>
      <p:pic>
        <p:nvPicPr>
          <p:cNvPr id="2" name="Picture 1" descr="FreqScales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594264"/>
            <a:ext cx="4572000" cy="327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83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47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Forward and backward masking</a:t>
            </a:r>
          </a:p>
        </p:txBody>
      </p:sp>
      <p:sp>
        <p:nvSpPr>
          <p:cNvPr id="61747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Masking can have an effect even if target and masker are not simultaneously presented</a:t>
            </a:r>
          </a:p>
          <a:p>
            <a:r>
              <a:rPr lang="en-US" dirty="0"/>
              <a:t>Forward masking - masking precedes target</a:t>
            </a:r>
          </a:p>
          <a:p>
            <a:r>
              <a:rPr lang="en-US" dirty="0"/>
              <a:t>Backward masking - target precedes masker</a:t>
            </a:r>
          </a:p>
          <a:p>
            <a:r>
              <a:rPr lang="en-US" dirty="0"/>
              <a:t>Examples:</a:t>
            </a:r>
          </a:p>
        </p:txBody>
      </p:sp>
      <p:pic>
        <p:nvPicPr>
          <p:cNvPr id="617479" name="MacOS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2362200" y="3200400"/>
            <a:ext cx="406400" cy="406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153138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74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4000" fill="hold"/>
                                        <p:tgtEl>
                                          <p:spTgt spid="61747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747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7479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loudness of sounds</a:t>
            </a:r>
          </a:p>
        </p:txBody>
      </p:sp>
      <p:sp>
        <p:nvSpPr>
          <p:cNvPr id="531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s-ES_tradnl">
                <a:solidFill>
                  <a:schemeClr val="tx2"/>
                </a:solidFill>
              </a:rPr>
              <a:t>Equal loudness contours</a:t>
            </a:r>
            <a:r>
              <a:rPr lang="es-ES_tradnl"/>
              <a:t> (Fletcher-Munson curves):</a:t>
            </a:r>
          </a:p>
        </p:txBody>
      </p:sp>
      <p:pic>
        <p:nvPicPr>
          <p:cNvPr id="531462" name="Picture 6" descr="M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2133600"/>
            <a:ext cx="4329113" cy="35496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7666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 of basic auditory physiology and perception</a:t>
            </a:r>
          </a:p>
        </p:txBody>
      </p:sp>
      <p:sp>
        <p:nvSpPr>
          <p:cNvPr id="5744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Major</a:t>
            </a:r>
            <a:r>
              <a:rPr lang="en-US" dirty="0" smtClean="0">
                <a:solidFill>
                  <a:schemeClr val="tx2"/>
                </a:solidFill>
              </a:rPr>
              <a:t> monaural physiological </a:t>
            </a:r>
            <a:r>
              <a:rPr lang="en-US" dirty="0">
                <a:solidFill>
                  <a:schemeClr val="tx2"/>
                </a:solidFill>
              </a:rPr>
              <a:t>attributes:</a:t>
            </a:r>
            <a:endParaRPr lang="en-US" dirty="0"/>
          </a:p>
          <a:p>
            <a:pPr lvl="1"/>
            <a:r>
              <a:rPr lang="en-US" dirty="0"/>
              <a:t>Frequency analysis in parallel channels</a:t>
            </a:r>
          </a:p>
          <a:p>
            <a:pPr lvl="1"/>
            <a:r>
              <a:rPr lang="en-US" dirty="0"/>
              <a:t>Preservation of temporal fine structure</a:t>
            </a:r>
          </a:p>
          <a:p>
            <a:pPr lvl="1"/>
            <a:r>
              <a:rPr lang="en-US" dirty="0"/>
              <a:t>Limited dynamic range in individual channels</a:t>
            </a:r>
          </a:p>
          <a:p>
            <a:pPr lvl="1"/>
            <a:r>
              <a:rPr lang="en-US" dirty="0"/>
              <a:t>Enhancement of temporal contrast (at onsets and offsets)</a:t>
            </a:r>
          </a:p>
          <a:p>
            <a:pPr lvl="1"/>
            <a:r>
              <a:rPr lang="en-US" dirty="0"/>
              <a:t>Enhancement of spectral contrast (at adjacent frequencies)</a:t>
            </a:r>
          </a:p>
          <a:p>
            <a:r>
              <a:rPr lang="en-US" dirty="0">
                <a:solidFill>
                  <a:schemeClr val="tx2"/>
                </a:solidFill>
              </a:rPr>
              <a:t>Most major physiological attributes have psychophysical correlates</a:t>
            </a:r>
          </a:p>
          <a:p>
            <a:r>
              <a:rPr lang="en-US" dirty="0">
                <a:solidFill>
                  <a:schemeClr val="tx2"/>
                </a:solidFill>
              </a:rPr>
              <a:t>Most physiological and psychophysical effects are not preserved in conventional representations for speech recognition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338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4467" grpId="0" build="p" bldLvl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Introduction – auditory processing and automatic speech recognition</a:t>
            </a:r>
            <a:endParaRPr lang="en-US" dirty="0"/>
          </a:p>
        </p:txBody>
      </p:sp>
      <p:sp>
        <p:nvSpPr>
          <p:cNvPr id="7198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I was originally trained in auditory perception, and my original work was in binaural hearing</a:t>
            </a:r>
          </a:p>
          <a:p>
            <a:r>
              <a:rPr lang="en-US" smtClean="0"/>
              <a:t>Over the past 20-25 years, I have been spending the bulk of my time trying to improve the accuracy of automatic speech recognition systems in difficult acoustical environments</a:t>
            </a:r>
          </a:p>
          <a:p>
            <a:r>
              <a:rPr lang="en-US" smtClean="0"/>
              <a:t>In this talk I would like to discuss some of the ways in my group (and many others) have been attempting to apply knowledge of auditory perception to improve ASR accuracy</a:t>
            </a:r>
          </a:p>
          <a:p>
            <a:pPr lvl="1"/>
            <a:r>
              <a:rPr lang="en-US" smtClean="0"/>
              <a:t>Comment: approaches can be more or less faithful to physiology and psychophysics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4124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9875" grpId="0" build="p" bldLvl="2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Default signal processing: </a:t>
            </a:r>
            <a:br>
              <a:rPr lang="en-US" smtClean="0"/>
            </a:br>
            <a:r>
              <a:rPr lang="en-US" smtClean="0"/>
              <a:t>Mel frequency cepstral coefficients (MFCCs)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62000" y="5181600"/>
            <a:ext cx="79528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rial "/>
                <a:cs typeface="Arial "/>
              </a:rPr>
              <a:t>Comment:</a:t>
            </a:r>
            <a:r>
              <a:rPr lang="en-US" sz="2000" b="1" dirty="0" smtClean="0">
                <a:solidFill>
                  <a:schemeClr val="tx2"/>
                </a:solidFill>
                <a:latin typeface="Arial "/>
                <a:cs typeface="Arial "/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  <a:latin typeface="Arial "/>
                <a:cs typeface="Arial "/>
              </a:rPr>
              <a:t>20-ms time slices are modeled by smoothed spectra,</a:t>
            </a:r>
          </a:p>
          <a:p>
            <a:r>
              <a:rPr lang="en-US" sz="2000" b="1" dirty="0" smtClean="0">
                <a:solidFill>
                  <a:schemeClr val="tx1"/>
                </a:solidFill>
                <a:latin typeface="Arial "/>
                <a:cs typeface="Arial "/>
              </a:rPr>
              <a:t>with attention paid to auditory frequency selectivity</a:t>
            </a:r>
            <a:endParaRPr lang="en-US" sz="2000" b="1" dirty="0">
              <a:solidFill>
                <a:schemeClr val="tx1"/>
              </a:solidFill>
              <a:latin typeface="Arial "/>
              <a:cs typeface="Arial "/>
            </a:endParaRPr>
          </a:p>
        </p:txBody>
      </p:sp>
      <p:pic>
        <p:nvPicPr>
          <p:cNvPr id="10" name="Picture 9" descr="SimpleBlox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500" y="2254250"/>
            <a:ext cx="6731000" cy="234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63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the speech recognizer sees ….</a:t>
            </a:r>
            <a:endParaRPr lang="en-US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t="-25472" b="-25472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 t="-25442" b="-25442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04800" y="1905000"/>
            <a:ext cx="86631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2"/>
                </a:solidFill>
                <a:latin typeface="Arial"/>
                <a:cs typeface="Arial"/>
              </a:rPr>
              <a:t>An original spectrogram:                Spectrum “recovered” from MFCC:</a:t>
            </a:r>
            <a:endParaRPr lang="en-US" sz="2000" b="1" dirty="0">
              <a:solidFill>
                <a:schemeClr val="accent2"/>
              </a:solidFill>
              <a:latin typeface="Arial"/>
              <a:cs typeface="Arial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2362200"/>
            <a:ext cx="4063416" cy="304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0269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Comments on the MFCC representation</a:t>
            </a:r>
          </a:p>
        </p:txBody>
      </p:sp>
      <p:sp>
        <p:nvSpPr>
          <p:cNvPr id="6113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It’s very “blurry”</a:t>
            </a:r>
            <a:r>
              <a:rPr lang="en-US" dirty="0"/>
              <a:t> compared to a wideband spectrogram!</a:t>
            </a:r>
          </a:p>
          <a:p>
            <a:r>
              <a:rPr lang="en-US" dirty="0">
                <a:solidFill>
                  <a:schemeClr val="tx2"/>
                </a:solidFill>
              </a:rPr>
              <a:t>Aspects of auditory processing represented:</a:t>
            </a:r>
          </a:p>
          <a:p>
            <a:pPr lvl="1"/>
            <a:r>
              <a:rPr lang="en-US" dirty="0"/>
              <a:t> Frequency selectivity and spectral bandwidth (but using a constant analysis window duration!)</a:t>
            </a:r>
          </a:p>
          <a:p>
            <a:pPr lvl="2"/>
            <a:r>
              <a:rPr lang="en-US" dirty="0"/>
              <a:t>Wavelet schemes exploit time-frequency resolution better</a:t>
            </a:r>
          </a:p>
          <a:p>
            <a:pPr lvl="1"/>
            <a:r>
              <a:rPr lang="en-US" dirty="0"/>
              <a:t>Nonlinear amplitude response</a:t>
            </a:r>
          </a:p>
          <a:p>
            <a:r>
              <a:rPr lang="en-US" dirty="0">
                <a:solidFill>
                  <a:schemeClr val="tx2"/>
                </a:solidFill>
              </a:rPr>
              <a:t>Aspects of auditory processing </a:t>
            </a:r>
            <a:r>
              <a:rPr lang="en-US" dirty="0">
                <a:solidFill>
                  <a:srgbClr val="FF0000"/>
                </a:solidFill>
              </a:rPr>
              <a:t>NOT </a:t>
            </a:r>
            <a:r>
              <a:rPr lang="en-US" dirty="0">
                <a:solidFill>
                  <a:schemeClr val="tx2"/>
                </a:solidFill>
              </a:rPr>
              <a:t>represented:</a:t>
            </a:r>
          </a:p>
          <a:p>
            <a:pPr lvl="1"/>
            <a:r>
              <a:rPr lang="en-US" dirty="0"/>
              <a:t>Detailed timing structure</a:t>
            </a:r>
          </a:p>
          <a:p>
            <a:pPr lvl="1"/>
            <a:r>
              <a:rPr lang="en-US" dirty="0"/>
              <a:t>Lateral suppression</a:t>
            </a:r>
          </a:p>
          <a:p>
            <a:pPr lvl="1"/>
            <a:r>
              <a:rPr lang="en-US" dirty="0"/>
              <a:t>Enhancement of temporal contrast</a:t>
            </a:r>
          </a:p>
          <a:p>
            <a:pPr lvl="1"/>
            <a:r>
              <a:rPr lang="en-US" dirty="0"/>
              <a:t>Other auditory nonlinearities</a:t>
            </a:r>
          </a:p>
        </p:txBody>
      </p:sp>
    </p:spTree>
    <p:extLst>
      <p:ext uri="{BB962C8B-B14F-4D97-AF65-F5344CB8AC3E}">
        <p14:creationId xmlns:p14="http://schemas.microsoft.com/office/powerpoint/2010/main" val="1728480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1331" grpId="0" build="p" bldLvl="3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Auditory models in the 1980s: the </a:t>
            </a:r>
            <a:r>
              <a:rPr lang="en-US" dirty="0" err="1"/>
              <a:t>Seneff</a:t>
            </a:r>
            <a:r>
              <a:rPr lang="en-US" dirty="0" smtClean="0"/>
              <a:t> model</a:t>
            </a:r>
            <a:endParaRPr lang="en-US" dirty="0"/>
          </a:p>
        </p:txBody>
      </p:sp>
      <p:sp>
        <p:nvSpPr>
          <p:cNvPr id="576515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rgbClr val="FF0000"/>
                </a:solidFill>
              </a:rPr>
              <a:t>Overall model:</a:t>
            </a:r>
          </a:p>
          <a:p>
            <a:pPr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r>
              <a:rPr lang="en-US" sz="2000" dirty="0" smtClean="0">
                <a:solidFill>
                  <a:srgbClr val="FF0000"/>
                </a:solidFill>
              </a:rPr>
              <a:t>Detail of Stage II: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An early well-known auditory model</a:t>
            </a:r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In addition to mean rate, used </a:t>
            </a:r>
            <a:r>
              <a:rPr lang="en-US" sz="2000" dirty="0" smtClean="0">
                <a:solidFill>
                  <a:srgbClr val="FF0000"/>
                </a:solidFill>
              </a:rPr>
              <a:t>“Generalized Synchrony Detector” </a:t>
            </a:r>
            <a:r>
              <a:rPr lang="en-US" sz="2000" dirty="0" smtClean="0"/>
              <a:t>to extract synchrony</a:t>
            </a:r>
            <a:endParaRPr lang="en-US" sz="2000" dirty="0"/>
          </a:p>
        </p:txBody>
      </p:sp>
      <p:pic>
        <p:nvPicPr>
          <p:cNvPr id="57651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6220" y="1981200"/>
            <a:ext cx="4669180" cy="1905000"/>
          </a:xfrm>
          <a:prstGeom prst="rect">
            <a:avLst/>
          </a:prstGeom>
          <a:solidFill>
            <a:srgbClr val="99FF99"/>
          </a:solidFill>
        </p:spPr>
      </p:pic>
      <p:pic>
        <p:nvPicPr>
          <p:cNvPr id="57651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4343400"/>
            <a:ext cx="4593589" cy="1219200"/>
          </a:xfrm>
          <a:prstGeom prst="rect">
            <a:avLst/>
          </a:prstGeom>
          <a:solidFill>
            <a:srgbClr val="99FF99"/>
          </a:solidFill>
        </p:spPr>
      </p:pic>
    </p:spTree>
    <p:extLst>
      <p:ext uri="{BB962C8B-B14F-4D97-AF65-F5344CB8AC3E}">
        <p14:creationId xmlns:p14="http://schemas.microsoft.com/office/powerpoint/2010/main" val="319443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Auditory models in the 1980s:</a:t>
            </a:r>
            <a:br>
              <a:rPr lang="en-US" dirty="0" smtClean="0"/>
            </a:br>
            <a:r>
              <a:rPr lang="en-US" dirty="0" err="1" smtClean="0"/>
              <a:t>Ghitza’s</a:t>
            </a:r>
            <a:r>
              <a:rPr lang="en-US" dirty="0" smtClean="0"/>
              <a:t> EIH model</a:t>
            </a:r>
            <a:endParaRPr lang="en-US" dirty="0"/>
          </a:p>
        </p:txBody>
      </p:sp>
      <p:pic>
        <p:nvPicPr>
          <p:cNvPr id="7" name="Content Placeholder 6" descr="Ghitza.pdf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4813" b="-4813"/>
          <a:stretch>
            <a:fillRect/>
          </a:stretch>
        </p:blipFill>
        <p:spPr/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1"/>
            <a:endParaRPr lang="en-US" dirty="0" smtClean="0"/>
          </a:p>
          <a:p>
            <a:pPr lvl="1"/>
            <a:r>
              <a:rPr lang="en-US" sz="2000" dirty="0" smtClean="0"/>
              <a:t>Estimated timing information from ensembles of zero crossings with different thresholds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5497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Auditory models in the 1980s:</a:t>
            </a:r>
            <a:br>
              <a:rPr lang="en-US" dirty="0" smtClean="0"/>
            </a:br>
            <a:r>
              <a:rPr lang="en-US" dirty="0" smtClean="0"/>
              <a:t>Lyon’s auditory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rgbClr val="FF0000"/>
                </a:solidFill>
              </a:rPr>
              <a:t>Single stage of the Lyon auditory model:</a:t>
            </a:r>
          </a:p>
          <a:p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1"/>
            <a:r>
              <a:rPr lang="en-US" sz="2000" dirty="0" smtClean="0"/>
              <a:t>Lyon model </a:t>
            </a:r>
            <a:r>
              <a:rPr lang="en-US" sz="2000" dirty="0" smtClean="0">
                <a:solidFill>
                  <a:srgbClr val="FF0000"/>
                </a:solidFill>
              </a:rPr>
              <a:t>included nonlinear compression, lateral suppression, temporal effects</a:t>
            </a:r>
          </a:p>
          <a:p>
            <a:pPr lvl="1"/>
            <a:r>
              <a:rPr lang="en-US" sz="2000" dirty="0" smtClean="0"/>
              <a:t>Also </a:t>
            </a:r>
            <a:r>
              <a:rPr lang="en-US" sz="2000" dirty="0" smtClean="0">
                <a:solidFill>
                  <a:srgbClr val="FF0000"/>
                </a:solidFill>
              </a:rPr>
              <a:t>added </a:t>
            </a:r>
            <a:r>
              <a:rPr lang="en-US" sz="2000" dirty="0" err="1" smtClean="0">
                <a:solidFill>
                  <a:srgbClr val="FF0000"/>
                </a:solidFill>
              </a:rPr>
              <a:t>correlograms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(autocorrelation and </a:t>
            </a:r>
            <a:r>
              <a:rPr lang="en-US" sz="2000" dirty="0" err="1" smtClean="0"/>
              <a:t>crosscorrelation</a:t>
            </a:r>
            <a:r>
              <a:rPr lang="en-US" sz="2000" dirty="0" smtClean="0"/>
              <a:t> of model outputs)</a:t>
            </a:r>
          </a:p>
        </p:txBody>
      </p:sp>
      <p:pic>
        <p:nvPicPr>
          <p:cNvPr id="15" name="Picture 14" descr="Lyon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0" y="2790552"/>
            <a:ext cx="4622800" cy="187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87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Perceptual Linear Prediction (</a:t>
            </a:r>
            <a:r>
              <a:rPr lang="en-US" dirty="0" err="1" smtClean="0"/>
              <a:t>Hermansky</a:t>
            </a:r>
            <a:r>
              <a:rPr lang="en-US" dirty="0" smtClean="0"/>
              <a:t>): pragmatic application of auditory principles</a:t>
            </a:r>
            <a:endParaRPr lang="en-US" dirty="0"/>
          </a:p>
        </p:txBody>
      </p:sp>
      <p:sp>
        <p:nvSpPr>
          <p:cNvPr id="263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The PLP </a:t>
            </a:r>
            <a:r>
              <a:rPr lang="en-US" dirty="0">
                <a:solidFill>
                  <a:srgbClr val="FFFF00"/>
                </a:solidFill>
              </a:rPr>
              <a:t>algorithm</a:t>
            </a:r>
            <a:r>
              <a:rPr lang="en-US" dirty="0" smtClean="0"/>
              <a:t> is </a:t>
            </a:r>
            <a:r>
              <a:rPr lang="en-US" dirty="0"/>
              <a:t>a pragmatic approach to model the auditory periphery</a:t>
            </a:r>
          </a:p>
          <a:p>
            <a:r>
              <a:rPr lang="en-US" dirty="0">
                <a:solidFill>
                  <a:srgbClr val="FFFF00"/>
                </a:solidFill>
              </a:rPr>
              <a:t>Includes:</a:t>
            </a:r>
            <a:endParaRPr lang="en-US" dirty="0" smtClean="0"/>
          </a:p>
          <a:p>
            <a:pPr lvl="1"/>
            <a:r>
              <a:rPr lang="en-US" dirty="0" err="1" smtClean="0"/>
              <a:t>Resampling</a:t>
            </a:r>
            <a:r>
              <a:rPr lang="en-US" dirty="0" smtClean="0"/>
              <a:t> </a:t>
            </a:r>
            <a:r>
              <a:rPr lang="en-US" dirty="0"/>
              <a:t>for frequency warping</a:t>
            </a:r>
          </a:p>
          <a:p>
            <a:pPr lvl="1"/>
            <a:r>
              <a:rPr lang="en-US" dirty="0"/>
              <a:t>Limited frequency resolution</a:t>
            </a:r>
          </a:p>
          <a:p>
            <a:pPr lvl="1"/>
            <a:r>
              <a:rPr lang="en-US" dirty="0"/>
              <a:t>Pre-emphasis according to threshold of hearing</a:t>
            </a:r>
          </a:p>
          <a:p>
            <a:pPr lvl="1"/>
            <a:r>
              <a:rPr lang="en-US" dirty="0"/>
              <a:t>Amplitude compression</a:t>
            </a:r>
          </a:p>
          <a:p>
            <a:pPr lvl="1"/>
            <a:r>
              <a:rPr lang="en-US" dirty="0"/>
              <a:t>Smoothing using linear prediction</a:t>
            </a:r>
          </a:p>
          <a:p>
            <a:r>
              <a:rPr lang="en-US" dirty="0">
                <a:solidFill>
                  <a:srgbClr val="FFFF00"/>
                </a:solidFill>
              </a:rPr>
              <a:t>Computational complexity</a:t>
            </a:r>
            <a:r>
              <a:rPr lang="en-US" dirty="0"/>
              <a:t> similar to LPCC, MFCC </a:t>
            </a:r>
          </a:p>
          <a:p>
            <a:r>
              <a:rPr lang="en-US" dirty="0"/>
              <a:t>Sometimes provides better recognition accuracy</a:t>
            </a:r>
          </a:p>
        </p:txBody>
      </p:sp>
    </p:spTree>
    <p:extLst>
      <p:ext uri="{BB962C8B-B14F-4D97-AF65-F5344CB8AC3E}">
        <p14:creationId xmlns:p14="http://schemas.microsoft.com/office/powerpoint/2010/main" val="7669241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PLP versus MFCC</a:t>
            </a:r>
            <a:r>
              <a:rPr lang="en-US" dirty="0" smtClean="0"/>
              <a:t> processing</a:t>
            </a:r>
            <a:endParaRPr lang="en-US" dirty="0"/>
          </a:p>
        </p:txBody>
      </p:sp>
      <p:sp>
        <p:nvSpPr>
          <p:cNvPr id="267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FFFF00"/>
                </a:solidFill>
              </a:rPr>
              <a:t>Comments: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Extra blocks in PLP motivated by additional physiological phenomena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Implementation differences, even in “common blocks”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  <p:pic>
        <p:nvPicPr>
          <p:cNvPr id="26726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7113" y="1565275"/>
            <a:ext cx="7048500" cy="2628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786944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Auditory modeling was expensive:</a:t>
            </a:r>
            <a:br>
              <a:rPr lang="en-US" dirty="0" smtClean="0"/>
            </a:br>
            <a:r>
              <a:rPr lang="en-US" dirty="0" smtClean="0"/>
              <a:t>Computational </a:t>
            </a:r>
            <a:r>
              <a:rPr lang="en-US" dirty="0"/>
              <a:t>complexity of </a:t>
            </a:r>
            <a:r>
              <a:rPr lang="en-US" dirty="0" err="1"/>
              <a:t>Seneff</a:t>
            </a:r>
            <a:r>
              <a:rPr lang="en-US" dirty="0"/>
              <a:t> model</a:t>
            </a:r>
          </a:p>
        </p:txBody>
      </p:sp>
      <p:sp>
        <p:nvSpPr>
          <p:cNvPr id="6256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Number of multiplications </a:t>
            </a:r>
            <a:r>
              <a:rPr lang="en-US" dirty="0"/>
              <a:t>per ms of </a:t>
            </a:r>
            <a:r>
              <a:rPr lang="en-US" dirty="0" smtClean="0"/>
              <a:t>speech </a:t>
            </a:r>
            <a:r>
              <a:rPr lang="en-US" b="0" dirty="0" smtClean="0"/>
              <a:t>(from Ohshima and Stern, 1994)</a:t>
            </a:r>
            <a:r>
              <a:rPr lang="en-US" dirty="0" smtClean="0"/>
              <a:t>: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2566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63700" y="2362200"/>
            <a:ext cx="5665788" cy="3708400"/>
          </a:xfrm>
          <a:prstGeom prst="rect">
            <a:avLst/>
          </a:prstGeom>
          <a:solidFill>
            <a:srgbClr val="99FF99"/>
          </a:solidFill>
        </p:spPr>
      </p:pic>
    </p:spTree>
    <p:extLst>
      <p:ext uri="{BB962C8B-B14F-4D97-AF65-F5344CB8AC3E}">
        <p14:creationId xmlns:p14="http://schemas.microsoft.com/office/powerpoint/2010/main" val="45197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Summary: early auditory models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The models developed in the 1980s included:</a:t>
            </a:r>
          </a:p>
          <a:p>
            <a:pPr lvl="1"/>
            <a:r>
              <a:rPr lang="en-US" dirty="0" smtClean="0"/>
              <a:t>“Realistic” auditory filtering </a:t>
            </a:r>
          </a:p>
          <a:p>
            <a:pPr lvl="1"/>
            <a:r>
              <a:rPr lang="en-US" dirty="0" smtClean="0"/>
              <a:t>“Realistic” auditory </a:t>
            </a:r>
            <a:r>
              <a:rPr lang="en-US" dirty="0" err="1" smtClean="0"/>
              <a:t>nonlnearity</a:t>
            </a:r>
            <a:endParaRPr lang="en-US" dirty="0" smtClean="0"/>
          </a:p>
          <a:p>
            <a:pPr lvl="1"/>
            <a:r>
              <a:rPr lang="en-US" dirty="0" smtClean="0"/>
              <a:t>Synchrony extraction</a:t>
            </a:r>
          </a:p>
          <a:p>
            <a:pPr lvl="1"/>
            <a:r>
              <a:rPr lang="en-US" dirty="0" smtClean="0"/>
              <a:t>Lateral suppression</a:t>
            </a:r>
          </a:p>
          <a:p>
            <a:pPr lvl="1"/>
            <a:r>
              <a:rPr lang="en-US" dirty="0" smtClean="0"/>
              <a:t>Higher order processing through auto-correlation and cross-correlation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Every system developer had his or her own idea of what was important</a:t>
            </a:r>
          </a:p>
        </p:txBody>
      </p:sp>
    </p:spTree>
    <p:extLst>
      <p:ext uri="{BB962C8B-B14F-4D97-AF65-F5344CB8AC3E}">
        <p14:creationId xmlns:p14="http://schemas.microsoft.com/office/powerpoint/2010/main" val="2353828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big questions ….</a:t>
            </a:r>
            <a:endParaRPr lang="en-US" dirty="0"/>
          </a:p>
        </p:txBody>
      </p:sp>
      <p:sp>
        <p:nvSpPr>
          <p:cNvPr id="4853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How can knowledge of auditory physiology and perception improve speech recognition accuracy?</a:t>
            </a:r>
          </a:p>
          <a:p>
            <a:endParaRPr lang="en-US" dirty="0" smtClean="0"/>
          </a:p>
          <a:p>
            <a:r>
              <a:rPr lang="en-US" dirty="0" smtClean="0"/>
              <a:t>Can speech recognition results tell us anything we don’t already know about auditory processing?</a:t>
            </a:r>
          </a:p>
          <a:p>
            <a:endParaRPr lang="en-US" dirty="0" smtClean="0"/>
          </a:p>
          <a:p>
            <a:r>
              <a:rPr lang="en-US" dirty="0" smtClean="0"/>
              <a:t>What aspects of the processing are most valuable for robust feature extraction?</a:t>
            </a:r>
          </a:p>
        </p:txBody>
      </p:sp>
    </p:spTree>
    <p:extLst>
      <p:ext uri="{BB962C8B-B14F-4D97-AF65-F5344CB8AC3E}">
        <p14:creationId xmlns:p14="http://schemas.microsoft.com/office/powerpoint/2010/main" val="2457757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5379" grpId="0" build="p" bldLvl="3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Evaluation of early auditory models</a:t>
            </a:r>
            <a:br>
              <a:rPr lang="en-US" dirty="0" smtClean="0"/>
            </a:br>
            <a:r>
              <a:rPr lang="en-US" dirty="0" smtClean="0"/>
              <a:t>(Ohshima and Stern, 1994)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Not much quantitative evaluation actually performed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General trends of results: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Physiological processing did not help much (if at all) for clean speech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More substantial improvements observed for degraded input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Benefits generally do not exceed what could be achieved with more prosaic approaches (e.g. CDCN/VTS in our case).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790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reasons why work on auditory models subsided in the late 1980s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Failure to obtain a good statistical match between characteristics of features and speech recognition system</a:t>
            </a:r>
          </a:p>
          <a:p>
            <a:pPr lvl="1"/>
            <a:r>
              <a:rPr lang="en-US" dirty="0" smtClean="0"/>
              <a:t>Ameliorated by subsequent development of continuous HMMs</a:t>
            </a:r>
          </a:p>
          <a:p>
            <a:endParaRPr lang="en-US" dirty="0" smtClean="0"/>
          </a:p>
          <a:p>
            <a:r>
              <a:rPr lang="en-US" dirty="0" smtClean="0"/>
              <a:t>More pressing need to solve other basic speech recognition problems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257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Renaissance in the 1990s!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By the late 1990s, physiologically-motivated and perceptually-motivated approaches to signal processing began to flourish</a:t>
            </a:r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Some major new trends ….</a:t>
            </a:r>
          </a:p>
          <a:p>
            <a:r>
              <a:rPr lang="en-US" dirty="0" smtClean="0"/>
              <a:t>Computation no longer such a limiting factor</a:t>
            </a:r>
          </a:p>
          <a:p>
            <a:r>
              <a:rPr lang="en-US" dirty="0" smtClean="0"/>
              <a:t>Serious attention to temporal evolution</a:t>
            </a:r>
          </a:p>
          <a:p>
            <a:r>
              <a:rPr lang="en-US" dirty="0" smtClean="0"/>
              <a:t>Attention to reverberation</a:t>
            </a:r>
          </a:p>
          <a:p>
            <a:r>
              <a:rPr lang="en-US" dirty="0" smtClean="0"/>
              <a:t>Binaural processing</a:t>
            </a:r>
          </a:p>
          <a:p>
            <a:r>
              <a:rPr lang="en-US" dirty="0" smtClean="0"/>
              <a:t>More effective and mature approaches to information fusion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160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588" y="342900"/>
            <a:ext cx="8380412" cy="609600"/>
          </a:xfrm>
        </p:spPr>
        <p:txBody>
          <a:bodyPr/>
          <a:lstStyle/>
          <a:p>
            <a:r>
              <a:rPr lang="en-US" dirty="0" smtClean="0"/>
              <a:t>Peripheral auditory modeling at CMU 2004–now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Foci of activities:</a:t>
            </a:r>
          </a:p>
          <a:p>
            <a:pPr lvl="1"/>
            <a:r>
              <a:rPr lang="en-US" dirty="0" smtClean="0"/>
              <a:t>Representing synchrony</a:t>
            </a:r>
          </a:p>
          <a:p>
            <a:pPr lvl="1"/>
            <a:r>
              <a:rPr lang="en-US" dirty="0" smtClean="0"/>
              <a:t>The shape of the rate-intensity function</a:t>
            </a:r>
          </a:p>
          <a:p>
            <a:pPr lvl="1"/>
            <a:r>
              <a:rPr lang="en-US" dirty="0" smtClean="0"/>
              <a:t>Revisiting analysis duration</a:t>
            </a:r>
          </a:p>
          <a:p>
            <a:pPr lvl="1"/>
            <a:r>
              <a:rPr lang="en-US" dirty="0" smtClean="0"/>
              <a:t>Revisiting frequency resolution</a:t>
            </a:r>
          </a:p>
          <a:p>
            <a:pPr lvl="1"/>
            <a:r>
              <a:rPr lang="en-US" dirty="0" smtClean="0"/>
              <a:t>Onset enhancement</a:t>
            </a:r>
          </a:p>
          <a:p>
            <a:pPr lvl="1"/>
            <a:r>
              <a:rPr lang="en-US" dirty="0" smtClean="0"/>
              <a:t>Modulation filtering</a:t>
            </a:r>
          </a:p>
          <a:p>
            <a:pPr lvl="1"/>
            <a:r>
              <a:rPr lang="en-US" dirty="0" smtClean="0"/>
              <a:t>Binaural and “</a:t>
            </a:r>
            <a:r>
              <a:rPr lang="en-US" dirty="0" err="1" smtClean="0"/>
              <a:t>polyaural</a:t>
            </a:r>
            <a:r>
              <a:rPr lang="en-US" dirty="0" smtClean="0"/>
              <a:t>” techniques</a:t>
            </a:r>
          </a:p>
          <a:p>
            <a:pPr lvl="1"/>
            <a:r>
              <a:rPr lang="en-US" dirty="0" smtClean="0"/>
              <a:t>Auditory scene analysis: common frequency modulation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19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Speech representation using mean rate</a:t>
            </a:r>
          </a:p>
        </p:txBody>
      </p:sp>
      <p:sp>
        <p:nvSpPr>
          <p:cNvPr id="5826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Representation of vowels by Young and Sachs using mean rate:</a:t>
            </a:r>
            <a:endParaRPr lang="en-US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 smtClean="0"/>
          </a:p>
          <a:p>
            <a:pPr>
              <a:buNone/>
            </a:pPr>
            <a:endParaRPr lang="en-US" dirty="0" smtClean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Mean rate representation does not preserve spectral information</a:t>
            </a:r>
          </a:p>
        </p:txBody>
      </p:sp>
      <p:pic>
        <p:nvPicPr>
          <p:cNvPr id="582660" name="Picture 4" descr="P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2035175"/>
            <a:ext cx="5484813" cy="34512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8090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Speech representation using average localized synchrony</a:t>
            </a:r>
            <a:r>
              <a:rPr lang="en-US" dirty="0" smtClean="0"/>
              <a:t> rate</a:t>
            </a:r>
            <a:endParaRPr lang="en-US" dirty="0"/>
          </a:p>
        </p:txBody>
      </p:sp>
      <p:sp>
        <p:nvSpPr>
          <p:cNvPr id="5847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Representation of vowels by Young and Sachs using ALSR:</a:t>
            </a:r>
          </a:p>
          <a:p>
            <a:endParaRPr lang="en-US" dirty="0"/>
          </a:p>
        </p:txBody>
      </p:sp>
      <p:pic>
        <p:nvPicPr>
          <p:cNvPr id="584708" name="Picture 4" descr="P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2286000"/>
            <a:ext cx="5334000" cy="3244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3258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importance of timing information</a:t>
            </a:r>
          </a:p>
        </p:txBody>
      </p:sp>
      <p:sp>
        <p:nvSpPr>
          <p:cNvPr id="5867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chemeClr val="tx2"/>
                </a:solidFill>
              </a:rPr>
              <a:t>Re-analysis of Young-Sachs data by</a:t>
            </a:r>
            <a:r>
              <a:rPr lang="en-US" dirty="0" smtClean="0">
                <a:solidFill>
                  <a:schemeClr val="tx2"/>
                </a:solidFill>
              </a:rPr>
              <a:t> Secker-Walker and Searle</a:t>
            </a:r>
            <a:r>
              <a:rPr lang="en-US" dirty="0">
                <a:solidFill>
                  <a:schemeClr val="tx2"/>
                </a:solidFill>
              </a:rPr>
              <a:t>:</a:t>
            </a:r>
          </a:p>
          <a:p>
            <a:pPr>
              <a:lnSpc>
                <a:spcPct val="90000"/>
              </a:lnSpc>
            </a:pPr>
            <a:endParaRPr lang="en-US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endParaRPr lang="en-US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endParaRPr lang="en-US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buFont typeface="Wingdings" charset="2"/>
              <a:buNone/>
            </a:pPr>
            <a:endParaRPr lang="en-US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endParaRPr lang="en-US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endParaRPr lang="en-US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endParaRPr lang="en-US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endParaRPr lang="en-US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tx2"/>
                </a:solidFill>
              </a:rPr>
              <a:t>Temporal processing captures dominant formants in a spectral region</a:t>
            </a:r>
          </a:p>
        </p:txBody>
      </p:sp>
      <p:pic>
        <p:nvPicPr>
          <p:cNvPr id="586756" name="Picture 4" descr="Sear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1981200"/>
            <a:ext cx="3886200" cy="33623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32417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Physiologically-motivated signal processing: the Zhang-Carney model of the periphery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 smtClean="0"/>
          </a:p>
          <a:p>
            <a:endParaRPr lang="en-US" sz="2000" dirty="0" smtClean="0"/>
          </a:p>
          <a:p>
            <a:r>
              <a:rPr lang="en-US" sz="2000" dirty="0" smtClean="0"/>
              <a:t>We used the </a:t>
            </a:r>
            <a:r>
              <a:rPr lang="en-US" sz="2000" dirty="0" smtClean="0">
                <a:solidFill>
                  <a:srgbClr val="FF0000"/>
                </a:solidFill>
              </a:rPr>
              <a:t>“synapse output” </a:t>
            </a:r>
            <a:r>
              <a:rPr lang="en-US" sz="2000" dirty="0" smtClean="0"/>
              <a:t>as the basis for further processing</a:t>
            </a:r>
            <a:endParaRPr lang="en-US" sz="2000" dirty="0"/>
          </a:p>
        </p:txBody>
      </p:sp>
      <p:pic>
        <p:nvPicPr>
          <p:cNvPr id="6" name="Picture 5" descr="CarneyModel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524000"/>
            <a:ext cx="4191000" cy="457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40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42900"/>
            <a:ext cx="9144000" cy="609600"/>
          </a:xfrm>
        </p:spPr>
        <p:txBody>
          <a:bodyPr/>
          <a:lstStyle/>
          <a:p>
            <a:pPr algn="ctr"/>
            <a:r>
              <a:rPr lang="en-US" dirty="0" smtClean="0"/>
              <a:t>Physiologically-motivated signal processing: synchrony and mean-rate detection (Kim/Chiu ‘06)</a:t>
            </a:r>
            <a:endParaRPr lang="en-US" dirty="0"/>
          </a:p>
        </p:txBody>
      </p:sp>
      <p:pic>
        <p:nvPicPr>
          <p:cNvPr id="644100" name="Picture 4" descr="ChanwookBlox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 l="-20777" r="-20777"/>
          <a:stretch>
            <a:fillRect/>
          </a:stretch>
        </p:blipFill>
        <p:spPr/>
      </p:pic>
      <p:sp>
        <p:nvSpPr>
          <p:cNvPr id="644099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endParaRPr lang="en-US" sz="1800" dirty="0"/>
          </a:p>
          <a:p>
            <a:r>
              <a:rPr lang="en-US" sz="1800" dirty="0"/>
              <a:t>Synchrony response is smeared across frequency to remove pitch effects</a:t>
            </a:r>
          </a:p>
          <a:p>
            <a:r>
              <a:rPr lang="en-US" sz="1800" dirty="0"/>
              <a:t>Higher frequencies represented by mean rate of firing</a:t>
            </a:r>
          </a:p>
          <a:p>
            <a:r>
              <a:rPr lang="en-US" sz="1800" dirty="0"/>
              <a:t>Synchrony and mean rate combined additively</a:t>
            </a:r>
          </a:p>
          <a:p>
            <a:r>
              <a:rPr lang="en-US" sz="1800" dirty="0"/>
              <a:t>Much more processing than </a:t>
            </a:r>
            <a:r>
              <a:rPr lang="en-US" sz="1800" dirty="0" err="1" smtClean="0"/>
              <a:t>MFCCs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1673430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Comparing auditory processing with</a:t>
            </a:r>
            <a:br>
              <a:rPr lang="en-US"/>
            </a:br>
            <a:r>
              <a:rPr lang="en-US"/>
              <a:t>cepstral analysis: clean speech</a:t>
            </a:r>
          </a:p>
        </p:txBody>
      </p:sp>
      <p:sp>
        <p:nvSpPr>
          <p:cNvPr id="64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46148" name="Picture 4" descr="Cle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1566863"/>
            <a:ext cx="4851400" cy="456088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089566" y="1905000"/>
            <a:ext cx="17383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"/>
                <a:cs typeface="Arial"/>
              </a:rPr>
              <a:t>Original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  <a:latin typeface="Arial"/>
                <a:cs typeface="Arial"/>
              </a:rPr>
              <a:t>spectrogram</a:t>
            </a:r>
            <a:endParaRPr lang="en-US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37561" y="3207603"/>
            <a:ext cx="19802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"/>
                <a:cs typeface="Arial"/>
              </a:rPr>
              <a:t>MFCC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  <a:latin typeface="Arial"/>
                <a:cs typeface="Arial"/>
              </a:rPr>
              <a:t>reconstruction</a:t>
            </a:r>
            <a:endParaRPr lang="en-US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87548" y="4731603"/>
            <a:ext cx="12490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"/>
                <a:cs typeface="Arial"/>
              </a:rPr>
              <a:t>Auditory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  <a:latin typeface="Arial"/>
                <a:cs typeface="Arial"/>
              </a:rPr>
              <a:t>analysis</a:t>
            </a:r>
            <a:endParaRPr lang="en-US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238161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 what I will do is 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Briefly review some of the major physiological and psychophysical results that motivate the models</a:t>
            </a:r>
          </a:p>
          <a:p>
            <a:r>
              <a:rPr lang="en-US" dirty="0" smtClean="0"/>
              <a:t>Briefly review and discuss the major “classical” auditory models of the 1980s</a:t>
            </a:r>
          </a:p>
          <a:p>
            <a:pPr lvl="1"/>
            <a:r>
              <a:rPr lang="en-US" dirty="0" err="1" smtClean="0"/>
              <a:t>Seneff</a:t>
            </a:r>
            <a:r>
              <a:rPr lang="en-US" dirty="0" smtClean="0"/>
              <a:t>, Lyon, and </a:t>
            </a:r>
            <a:r>
              <a:rPr lang="en-US" dirty="0" err="1" smtClean="0"/>
              <a:t>Ghitza</a:t>
            </a:r>
            <a:endParaRPr lang="en-US" dirty="0" smtClean="0"/>
          </a:p>
          <a:p>
            <a:r>
              <a:rPr lang="en-US" dirty="0" smtClean="0"/>
              <a:t>Review some of the major new trends in today’s models</a:t>
            </a:r>
          </a:p>
          <a:p>
            <a:r>
              <a:rPr lang="en-US" dirty="0" smtClean="0"/>
              <a:t>Talk about some representative issues that have driven work as of late at CMU and what we have learned from them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004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Comparing auditory processing with</a:t>
            </a:r>
            <a:br>
              <a:rPr lang="en-US"/>
            </a:br>
            <a:r>
              <a:rPr lang="en-US"/>
              <a:t>cepstral analysis: 20-dB SNR</a:t>
            </a:r>
          </a:p>
        </p:txBody>
      </p:sp>
      <p:sp>
        <p:nvSpPr>
          <p:cNvPr id="64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48196" name="Picture 4" descr="20d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4050" y="1544638"/>
            <a:ext cx="4933950" cy="45196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169824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Comparing auditory processing with</a:t>
            </a:r>
            <a:br>
              <a:rPr lang="en-US"/>
            </a:br>
            <a:r>
              <a:rPr lang="en-US"/>
              <a:t>cepstral analysis: 10-dB SNR</a:t>
            </a:r>
          </a:p>
        </p:txBody>
      </p:sp>
      <p:sp>
        <p:nvSpPr>
          <p:cNvPr id="65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50244" name="Picture 4" descr="10d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1516063"/>
            <a:ext cx="4953000" cy="46053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557481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Comparing auditory processing with</a:t>
            </a:r>
            <a:br>
              <a:rPr lang="en-US"/>
            </a:br>
            <a:r>
              <a:rPr lang="en-US"/>
              <a:t>cepstral analysis: 0-dB SNR</a:t>
            </a:r>
          </a:p>
        </p:txBody>
      </p:sp>
      <p:sp>
        <p:nvSpPr>
          <p:cNvPr id="65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52292" name="Picture 4" descr="0d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1524000"/>
            <a:ext cx="4851400" cy="45608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574610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6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Auditory processing is more effective than </a:t>
            </a:r>
            <a:r>
              <a:rPr lang="en-US" dirty="0" err="1" smtClean="0"/>
              <a:t>MFCCs</a:t>
            </a:r>
            <a:r>
              <a:rPr lang="en-US" dirty="0" smtClean="0"/>
              <a:t> at low </a:t>
            </a:r>
            <a:r>
              <a:rPr lang="en-US" dirty="0" err="1" smtClean="0"/>
              <a:t>SNRs</a:t>
            </a:r>
            <a:r>
              <a:rPr lang="en-US" dirty="0" smtClean="0"/>
              <a:t>, especially in white noise</a:t>
            </a:r>
            <a:endParaRPr lang="en-US" dirty="0"/>
          </a:p>
        </p:txBody>
      </p:sp>
      <p:sp>
        <p:nvSpPr>
          <p:cNvPr id="668674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US" sz="1200" dirty="0"/>
          </a:p>
          <a:p>
            <a:pPr>
              <a:lnSpc>
                <a:spcPct val="90000"/>
              </a:lnSpc>
            </a:pPr>
            <a:endParaRPr lang="en-US" sz="1200" dirty="0"/>
          </a:p>
          <a:p>
            <a:pPr>
              <a:lnSpc>
                <a:spcPct val="90000"/>
              </a:lnSpc>
            </a:pPr>
            <a:endParaRPr lang="en-US" sz="1200" dirty="0"/>
          </a:p>
          <a:p>
            <a:pPr>
              <a:lnSpc>
                <a:spcPct val="90000"/>
              </a:lnSpc>
            </a:pPr>
            <a:endParaRPr lang="en-US" sz="1200" dirty="0"/>
          </a:p>
          <a:p>
            <a:pPr>
              <a:lnSpc>
                <a:spcPct val="90000"/>
              </a:lnSpc>
            </a:pPr>
            <a:endParaRPr lang="en-US" sz="1200" dirty="0"/>
          </a:p>
          <a:p>
            <a:pPr>
              <a:lnSpc>
                <a:spcPct val="90000"/>
              </a:lnSpc>
            </a:pPr>
            <a:endParaRPr lang="en-US" sz="1200" dirty="0"/>
          </a:p>
          <a:p>
            <a:pPr>
              <a:lnSpc>
                <a:spcPct val="90000"/>
              </a:lnSpc>
            </a:pPr>
            <a:endParaRPr lang="en-US" sz="1200" dirty="0"/>
          </a:p>
          <a:p>
            <a:pPr>
              <a:lnSpc>
                <a:spcPct val="90000"/>
              </a:lnSpc>
            </a:pPr>
            <a:endParaRPr lang="en-US" sz="1200" dirty="0"/>
          </a:p>
          <a:p>
            <a:pPr>
              <a:lnSpc>
                <a:spcPct val="90000"/>
              </a:lnSpc>
            </a:pPr>
            <a:endParaRPr lang="en-US" sz="1200" dirty="0"/>
          </a:p>
          <a:p>
            <a:pPr>
              <a:lnSpc>
                <a:spcPct val="90000"/>
              </a:lnSpc>
            </a:pPr>
            <a:endParaRPr lang="en-US" sz="1200" dirty="0"/>
          </a:p>
          <a:p>
            <a:pPr>
              <a:lnSpc>
                <a:spcPct val="90000"/>
              </a:lnSpc>
            </a:pPr>
            <a:endParaRPr lang="en-US" sz="1200" dirty="0"/>
          </a:p>
          <a:p>
            <a:pPr>
              <a:lnSpc>
                <a:spcPct val="90000"/>
              </a:lnSpc>
            </a:pPr>
            <a:endParaRPr lang="en-US" sz="1200" dirty="0"/>
          </a:p>
          <a:p>
            <a:pPr>
              <a:lnSpc>
                <a:spcPct val="90000"/>
              </a:lnSpc>
            </a:pPr>
            <a:r>
              <a:rPr lang="en-US" sz="1200" dirty="0"/>
              <a:t>Curves are shifted by 10-15 dB (greater improvement than obtained with VTS or CDCN)</a:t>
            </a:r>
          </a:p>
          <a:p>
            <a:pPr>
              <a:lnSpc>
                <a:spcPct val="90000"/>
              </a:lnSpc>
            </a:pPr>
            <a:endParaRPr lang="en-US" sz="1200" dirty="0"/>
          </a:p>
          <a:p>
            <a:pPr>
              <a:lnSpc>
                <a:spcPct val="90000"/>
              </a:lnSpc>
            </a:pPr>
            <a:endParaRPr lang="en-US" sz="1200" dirty="0"/>
          </a:p>
          <a:p>
            <a:pPr>
              <a:lnSpc>
                <a:spcPct val="90000"/>
              </a:lnSpc>
            </a:pPr>
            <a:endParaRPr lang="en-US" sz="1200" dirty="0" smtClean="0"/>
          </a:p>
          <a:p>
            <a:pPr>
              <a:lnSpc>
                <a:spcPct val="90000"/>
              </a:lnSpc>
              <a:buNone/>
            </a:pPr>
            <a:r>
              <a:rPr lang="en-US" sz="1800" dirty="0" smtClean="0">
                <a:solidFill>
                  <a:srgbClr val="FF6600"/>
                </a:solidFill>
              </a:rPr>
              <a:t>[Results from Kim et al., </a:t>
            </a:r>
            <a:r>
              <a:rPr lang="en-US" sz="1800" dirty="0" err="1" smtClean="0">
                <a:solidFill>
                  <a:srgbClr val="FF6600"/>
                </a:solidFill>
              </a:rPr>
              <a:t>Interspeech</a:t>
            </a:r>
            <a:r>
              <a:rPr lang="en-US" sz="1800" dirty="0" smtClean="0">
                <a:solidFill>
                  <a:srgbClr val="FF6600"/>
                </a:solidFill>
              </a:rPr>
              <a:t> 2006]</a:t>
            </a:r>
          </a:p>
          <a:p>
            <a:pPr>
              <a:lnSpc>
                <a:spcPct val="90000"/>
              </a:lnSpc>
            </a:pPr>
            <a:endParaRPr lang="en-US" sz="1200" dirty="0"/>
          </a:p>
          <a:p>
            <a:pPr>
              <a:lnSpc>
                <a:spcPct val="90000"/>
              </a:lnSpc>
            </a:pPr>
            <a:endParaRPr lang="en-US" sz="1200" dirty="0"/>
          </a:p>
          <a:p>
            <a:pPr>
              <a:lnSpc>
                <a:spcPct val="90000"/>
              </a:lnSpc>
            </a:pPr>
            <a:endParaRPr lang="en-US" sz="1200" dirty="0"/>
          </a:p>
          <a:p>
            <a:pPr>
              <a:lnSpc>
                <a:spcPct val="90000"/>
              </a:lnSpc>
            </a:pPr>
            <a:endParaRPr lang="en-US" sz="1200" dirty="0"/>
          </a:p>
          <a:p>
            <a:pPr>
              <a:lnSpc>
                <a:spcPct val="90000"/>
              </a:lnSpc>
            </a:pPr>
            <a:endParaRPr lang="en-US" sz="1200" dirty="0"/>
          </a:p>
          <a:p>
            <a:pPr>
              <a:lnSpc>
                <a:spcPct val="90000"/>
              </a:lnSpc>
            </a:pPr>
            <a:endParaRPr lang="en-US" sz="1200" dirty="0"/>
          </a:p>
          <a:p>
            <a:pPr>
              <a:lnSpc>
                <a:spcPct val="90000"/>
              </a:lnSpc>
            </a:pPr>
            <a:endParaRPr lang="en-US" sz="1200" dirty="0"/>
          </a:p>
          <a:p>
            <a:pPr>
              <a:lnSpc>
                <a:spcPct val="90000"/>
              </a:lnSpc>
            </a:pPr>
            <a:endParaRPr lang="en-US" sz="1200" dirty="0"/>
          </a:p>
        </p:txBody>
      </p:sp>
      <p:pic>
        <p:nvPicPr>
          <p:cNvPr id="668675" name="Picture 3" descr="WSJ_musi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362200"/>
            <a:ext cx="3962400" cy="299402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57200" y="1828800"/>
            <a:ext cx="81708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rial"/>
                <a:cs typeface="Arial"/>
              </a:rPr>
              <a:t>Accuracy in background noise:    Accuracy in background music:</a:t>
            </a:r>
            <a:endParaRPr lang="en-US" sz="20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pic>
        <p:nvPicPr>
          <p:cNvPr id="7" name="Picture 5" descr="WSJ_nois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2362200"/>
            <a:ext cx="4038600" cy="29987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8783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auditory models really need to be so complex?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Model of Zhang et al. 2001:             A much simpler model: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Picture 5" descr="CarneyModel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2046648"/>
            <a:ext cx="3429000" cy="3744552"/>
          </a:xfrm>
          <a:prstGeom prst="rect">
            <a:avLst/>
          </a:prstGeom>
        </p:spPr>
      </p:pic>
      <p:pic>
        <p:nvPicPr>
          <p:cNvPr id="9" name="Picture 8" descr="SimpleBlox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0400" y="2133600"/>
            <a:ext cx="1422400" cy="347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61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Comparing simple and complex auditory models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Comparing MFCC processing, a trivial (filter–rectify–compress) auditory model, and the full Carney-Zhang model (Chiu 2006):</a:t>
            </a:r>
          </a:p>
          <a:p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9" name="Picture 8" descr="Carney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2536371"/>
            <a:ext cx="5867400" cy="3559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83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42900"/>
            <a:ext cx="8534400" cy="609600"/>
          </a:xfrm>
        </p:spPr>
        <p:txBody>
          <a:bodyPr/>
          <a:lstStyle/>
          <a:p>
            <a:r>
              <a:rPr lang="en-US" dirty="0" smtClean="0"/>
              <a:t>The nonlinearity seems to be the most important attribute of the </a:t>
            </a:r>
            <a:r>
              <a:rPr lang="en-US" dirty="0" err="1" smtClean="0"/>
              <a:t>Seneff</a:t>
            </a:r>
            <a:r>
              <a:rPr lang="en-US" dirty="0" smtClean="0"/>
              <a:t> model (Chiu ‘08)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0999" y="1524000"/>
            <a:ext cx="11235781" cy="6240896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5105400"/>
            <a:ext cx="4593589" cy="1219200"/>
          </a:xfrm>
          <a:prstGeom prst="rect">
            <a:avLst/>
          </a:prstGeom>
          <a:solidFill>
            <a:srgbClr val="99FF99"/>
          </a:solidFill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2971800"/>
            <a:ext cx="4669180" cy="1905000"/>
          </a:xfrm>
          <a:prstGeom prst="rect">
            <a:avLst/>
          </a:prstGeom>
          <a:solidFill>
            <a:srgbClr val="99FF99"/>
          </a:solidFill>
        </p:spPr>
      </p:pic>
      <p:graphicFrame>
        <p:nvGraphicFramePr>
          <p:cNvPr id="75469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8921430"/>
              </p:ext>
            </p:extLst>
          </p:nvPr>
        </p:nvGraphicFramePr>
        <p:xfrm>
          <a:off x="3810000" y="1398965"/>
          <a:ext cx="5105400" cy="35540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Document" r:id="rId5" imgW="2298700" imgH="1600200" progId="Word.Document.12">
                  <p:link updateAutomatic="1"/>
                </p:oleObj>
              </mc:Choice>
              <mc:Fallback>
                <p:oleObj name="Document" r:id="rId5" imgW="2298700" imgH="1600200" progId="Word.Document.12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1398965"/>
                        <a:ext cx="5105400" cy="35540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299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the nonlinearity seems to help …</a:t>
            </a:r>
            <a:endParaRPr lang="en-US" dirty="0"/>
          </a:p>
        </p:txBody>
      </p:sp>
      <p:pic>
        <p:nvPicPr>
          <p:cNvPr id="7" name="Content Placeholder 6" descr="Impr_IEEE.pdf"/>
          <p:cNvPicPr>
            <a:picLocks noGrp="1" noChangeAspect="1"/>
          </p:cNvPicPr>
          <p:nvPr>
            <p:ph idx="1"/>
          </p:nvPr>
        </p:nvPicPr>
        <p:blipFill>
          <a:blip r:embed="rId2"/>
          <a:srcRect l="-24805" r="-2480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1763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of auditory nonlinearity (Chiu)</a:t>
            </a:r>
            <a:endParaRPr lang="en-US" dirty="0"/>
          </a:p>
        </p:txBody>
      </p:sp>
      <p:pic>
        <p:nvPicPr>
          <p:cNvPr id="4" name="Content Placeholder 3" descr="AURORA2_testa.pdf"/>
          <p:cNvPicPr>
            <a:picLocks noGrp="1" noChangeAspect="1"/>
          </p:cNvPicPr>
          <p:nvPr>
            <p:ph idx="1"/>
          </p:nvPr>
        </p:nvPicPr>
        <p:blipFill>
          <a:blip r:embed="rId2"/>
          <a:srcRect l="-10684" r="-10684"/>
          <a:stretch>
            <a:fillRect/>
          </a:stretch>
        </p:blipFill>
        <p:spPr>
          <a:solidFill>
            <a:srgbClr val="CCFFCC"/>
          </a:solidFill>
        </p:spPr>
      </p:pic>
      <p:sp>
        <p:nvSpPr>
          <p:cNvPr id="5" name="TextBox 4"/>
          <p:cNvSpPr txBox="1"/>
          <p:nvPr/>
        </p:nvSpPr>
        <p:spPr>
          <a:xfrm>
            <a:off x="2279219" y="4114800"/>
            <a:ext cx="10735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800000"/>
                </a:solidFill>
                <a:latin typeface="+mn-lt"/>
              </a:rPr>
              <a:t>MFCC</a:t>
            </a:r>
            <a:endParaRPr lang="en-US" b="1" dirty="0">
              <a:solidFill>
                <a:srgbClr val="800000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0" y="3048000"/>
            <a:ext cx="32239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Learned nonlinearity</a:t>
            </a:r>
            <a:endParaRPr lang="en-US" b="1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0" y="3581400"/>
            <a:ext cx="3288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+mn-lt"/>
              </a:rPr>
              <a:t>Baseline nonlinearity</a:t>
            </a:r>
            <a:endParaRPr lang="en-US" b="1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rot="5400000" flipH="1" flipV="1">
            <a:off x="4953000" y="2590800"/>
            <a:ext cx="685800" cy="228600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rot="5400000" flipH="1" flipV="1">
            <a:off x="5295900" y="3238500"/>
            <a:ext cx="457200" cy="381000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flipV="1">
            <a:off x="3429000" y="4114800"/>
            <a:ext cx="2590800" cy="228600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82003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nonlinearity in PNCC processing (Kim)</a:t>
            </a:r>
            <a:endParaRPr lang="en-US" dirty="0"/>
          </a:p>
        </p:txBody>
      </p:sp>
      <p:pic>
        <p:nvPicPr>
          <p:cNvPr id="6" name="Content Placeholder 5" descr="PNCC_IEEETran_NonlinearityComp_Linear.pdf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3478" b="-33478"/>
          <a:stretch>
            <a:fillRect/>
          </a:stretch>
        </p:blipFill>
        <p:spPr/>
      </p:pic>
      <p:pic>
        <p:nvPicPr>
          <p:cNvPr id="7" name="Content Placeholder 6" descr="PNCC_IEEETran_NonlinearityComp_SPL.pdf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166" b="-3216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3012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auditory </a:t>
            </a:r>
            <a:r>
              <a:rPr lang="en-US" dirty="0"/>
              <a:t>anatomy</a:t>
            </a:r>
          </a:p>
        </p:txBody>
      </p:sp>
      <p:sp>
        <p:nvSpPr>
          <p:cNvPr id="524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Structures involved in auditory processing:</a:t>
            </a:r>
          </a:p>
        </p:txBody>
      </p:sp>
      <p:pic>
        <p:nvPicPr>
          <p:cNvPr id="5" name="Picture 4" descr="cochlea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6550" y="2064906"/>
            <a:ext cx="5251450" cy="4273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39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Frequency resolution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Examined several types of frequency resolution</a:t>
            </a:r>
          </a:p>
          <a:p>
            <a:pPr lvl="1"/>
            <a:r>
              <a:rPr lang="en-US" dirty="0" smtClean="0"/>
              <a:t>MFCC triangular filters</a:t>
            </a:r>
          </a:p>
          <a:p>
            <a:pPr lvl="1"/>
            <a:r>
              <a:rPr lang="en-US" dirty="0" err="1" smtClean="0"/>
              <a:t>Gammatone</a:t>
            </a:r>
            <a:r>
              <a:rPr lang="en-US" dirty="0" smtClean="0"/>
              <a:t> filter shapes</a:t>
            </a:r>
          </a:p>
          <a:p>
            <a:pPr lvl="1"/>
            <a:r>
              <a:rPr lang="en-US" dirty="0" smtClean="0"/>
              <a:t>Truncated </a:t>
            </a:r>
            <a:r>
              <a:rPr lang="en-US" dirty="0" err="1" smtClean="0"/>
              <a:t>Gammatone</a:t>
            </a:r>
            <a:r>
              <a:rPr lang="en-US" dirty="0" smtClean="0"/>
              <a:t> filter shapes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Most results do not depend greatly on filter shape</a:t>
            </a:r>
          </a:p>
          <a:p>
            <a:r>
              <a:rPr lang="en-US" dirty="0" smtClean="0"/>
              <a:t>Some sort of frequency integration is helpful when frequency-based selection algorithms are used</a:t>
            </a:r>
            <a:endParaRPr lang="en-US" dirty="0"/>
          </a:p>
        </p:txBody>
      </p:sp>
      <p:pic>
        <p:nvPicPr>
          <p:cNvPr id="4" name="Picture 3" descr="PNCC_IEEE_GammatoneRespons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2381250"/>
            <a:ext cx="3206750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90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window duration (Kim)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Typical analysis window duration for speech recognition is ~25-35 ms</a:t>
            </a:r>
          </a:p>
          <a:p>
            <a:endParaRPr lang="en-US" dirty="0" smtClean="0"/>
          </a:p>
          <a:p>
            <a:r>
              <a:rPr lang="en-US" dirty="0" smtClean="0"/>
              <a:t>Optimal analysis window duration for estimation of environmental parameters is ~75-120 ms</a:t>
            </a:r>
          </a:p>
          <a:p>
            <a:endParaRPr lang="en-US" dirty="0" smtClean="0"/>
          </a:p>
          <a:p>
            <a:r>
              <a:rPr lang="en-US" dirty="0" smtClean="0"/>
              <a:t>Best systems measure environmental parameters (including voice activity detection over a longer time interval but apply results to a short-duration analysis frame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443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Temporal Speech Properties: modulation filtering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6600"/>
                </a:solidFill>
              </a:rPr>
              <a:t>Output of speech and noise segments from 14</a:t>
            </a:r>
            <a:r>
              <a:rPr lang="en-US" baseline="30000" dirty="0" smtClean="0">
                <a:solidFill>
                  <a:srgbClr val="FF6600"/>
                </a:solidFill>
              </a:rPr>
              <a:t>th</a:t>
            </a:r>
            <a:r>
              <a:rPr lang="en-US" dirty="0" smtClean="0">
                <a:solidFill>
                  <a:srgbClr val="FF6600"/>
                </a:solidFill>
              </a:rPr>
              <a:t> Mel filter (1050 Hz)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Speech segment exhibits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         greater fluctuations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6A99FF9-43DB-4BD3-B8AB-076C326CB7C9}" type="slidenum">
              <a:rPr lang="en-US" altLang="zh-TW" smtClean="0"/>
              <a:pPr>
                <a:defRPr/>
              </a:pPr>
              <a:t>52</a:t>
            </a:fld>
            <a:endParaRPr lang="en-US" altLang="zh-TW"/>
          </a:p>
        </p:txBody>
      </p:sp>
      <p:pic>
        <p:nvPicPr>
          <p:cNvPr id="12" name="Picture 11" descr="speech_nois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0050" y="2286000"/>
            <a:ext cx="4476750" cy="3357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44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Nonlinear noise 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Use nonlinear </a:t>
            </a:r>
            <a:r>
              <a:rPr lang="en-US" dirty="0" err="1" smtClean="0"/>
              <a:t>cepstral</a:t>
            </a:r>
            <a:r>
              <a:rPr lang="en-US" dirty="0" smtClean="0"/>
              <a:t> </a:t>
            </a:r>
            <a:r>
              <a:rPr lang="en-US" dirty="0" err="1" smtClean="0"/>
              <a:t>highpass</a:t>
            </a:r>
            <a:r>
              <a:rPr lang="en-US" dirty="0" smtClean="0"/>
              <a:t> filtering to pass speech but not noise</a:t>
            </a:r>
          </a:p>
          <a:p>
            <a:endParaRPr lang="en-US" dirty="0" smtClean="0"/>
          </a:p>
          <a:p>
            <a:r>
              <a:rPr lang="en-US" dirty="0" smtClean="0"/>
              <a:t>Why nonlinear? </a:t>
            </a:r>
          </a:p>
          <a:p>
            <a:pPr lvl="1"/>
            <a:r>
              <a:rPr lang="en-US" dirty="0" smtClean="0"/>
              <a:t>Need to keep results positive  because we are dealing with manipulations of signal power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5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Asymmetric </a:t>
            </a:r>
            <a:r>
              <a:rPr lang="en-US" dirty="0" err="1" smtClean="0"/>
              <a:t>lowpass</a:t>
            </a:r>
            <a:r>
              <a:rPr lang="en-US" dirty="0" smtClean="0"/>
              <a:t> filtering (Kim, 2010)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Overview of processing:</a:t>
            </a:r>
          </a:p>
          <a:p>
            <a:pPr lvl="1"/>
            <a:r>
              <a:rPr lang="en-US" dirty="0" smtClean="0"/>
              <a:t>Assume that noise components vary slowly compared to speech components</a:t>
            </a:r>
          </a:p>
          <a:p>
            <a:pPr lvl="1"/>
            <a:r>
              <a:rPr lang="en-US" dirty="0" smtClean="0"/>
              <a:t>Obtain a running estimate of noise level in each channel using nonlinear processing</a:t>
            </a:r>
          </a:p>
          <a:p>
            <a:pPr lvl="1"/>
            <a:r>
              <a:rPr lang="en-US" dirty="0" smtClean="0"/>
              <a:t>Subtract estimated noise level from speech</a:t>
            </a:r>
          </a:p>
          <a:p>
            <a:r>
              <a:rPr lang="en-US" dirty="0" smtClean="0"/>
              <a:t>An example: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Note: </a:t>
            </a:r>
            <a:r>
              <a:rPr lang="en-US" dirty="0" smtClean="0">
                <a:solidFill>
                  <a:schemeClr val="tx1"/>
                </a:solidFill>
              </a:rPr>
              <a:t>Asymmetric </a:t>
            </a:r>
            <a:r>
              <a:rPr lang="en-US" dirty="0" err="1" smtClean="0">
                <a:solidFill>
                  <a:schemeClr val="tx1"/>
                </a:solidFill>
              </a:rPr>
              <a:t>highpass</a:t>
            </a:r>
            <a:r>
              <a:rPr lang="en-US" dirty="0" smtClean="0">
                <a:solidFill>
                  <a:schemeClr val="tx1"/>
                </a:solidFill>
              </a:rPr>
              <a:t> filtering is obtained by subtracting the </a:t>
            </a:r>
            <a:r>
              <a:rPr lang="en-US" dirty="0" err="1" smtClean="0">
                <a:solidFill>
                  <a:schemeClr val="tx1"/>
                </a:solidFill>
              </a:rPr>
              <a:t>lowpass</a:t>
            </a:r>
            <a:r>
              <a:rPr lang="en-US" dirty="0" smtClean="0">
                <a:solidFill>
                  <a:schemeClr val="tx1"/>
                </a:solidFill>
              </a:rPr>
              <a:t> filter output from the input </a:t>
            </a:r>
            <a:endParaRPr lang="en-US" dirty="0"/>
          </a:p>
        </p:txBody>
      </p:sp>
      <p:pic>
        <p:nvPicPr>
          <p:cNvPr id="5" name="Picture 4" descr="PNCC_curves.tif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43200" y="3733800"/>
            <a:ext cx="5334000" cy="146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132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Implementing asymmetric </a:t>
            </a:r>
            <a:r>
              <a:rPr lang="en-US" dirty="0" err="1" smtClean="0"/>
              <a:t>lowpass</a:t>
            </a:r>
            <a:r>
              <a:rPr lang="en-US" dirty="0" smtClean="0"/>
              <a:t> filtering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2" name="Picture 11" descr="ASF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667000"/>
            <a:ext cx="4922520" cy="1295400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5588000" y="2667000"/>
            <a:ext cx="3251200" cy="3461953"/>
            <a:chOff x="4419600" y="2667000"/>
            <a:chExt cx="3251200" cy="3461953"/>
          </a:xfrm>
        </p:grpSpPr>
        <p:pic>
          <p:nvPicPr>
            <p:cNvPr id="13" name="Picture 12" descr="PNCC_IEEE_FilterResponsePlot_Street01.pd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19600" y="5017018"/>
              <a:ext cx="3251200" cy="1111935"/>
            </a:xfrm>
            <a:prstGeom prst="rect">
              <a:avLst/>
            </a:prstGeom>
          </p:spPr>
        </p:pic>
        <p:pic>
          <p:nvPicPr>
            <p:cNvPr id="14" name="Picture 13" descr="PNCC_IEEE_FilterResponsePlot_Street02.pd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19600" y="2667000"/>
              <a:ext cx="3251199" cy="1111935"/>
            </a:xfrm>
            <a:prstGeom prst="rect">
              <a:avLst/>
            </a:prstGeom>
          </p:spPr>
        </p:pic>
        <p:pic>
          <p:nvPicPr>
            <p:cNvPr id="15" name="Picture 14" descr="PNCC_IEEE_FilterResponsePlot_Street03.pd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19600" y="3841064"/>
              <a:ext cx="3251200" cy="1111935"/>
            </a:xfrm>
            <a:prstGeom prst="rect">
              <a:avLst/>
            </a:prstGeom>
          </p:spPr>
        </p:pic>
      </p:grpSp>
      <p:sp>
        <p:nvSpPr>
          <p:cNvPr id="17" name="TextBox 16"/>
          <p:cNvSpPr txBox="1"/>
          <p:nvPr/>
        </p:nvSpPr>
        <p:spPr>
          <a:xfrm>
            <a:off x="381001" y="1828800"/>
            <a:ext cx="876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  <a:latin typeface="Arial"/>
                <a:cs typeface="Arial"/>
              </a:rPr>
              <a:t>                </a:t>
            </a:r>
            <a:r>
              <a:rPr lang="en-US" sz="2000" b="1" dirty="0" smtClean="0">
                <a:solidFill>
                  <a:srgbClr val="FF0000"/>
                </a:solidFill>
                <a:latin typeface="Arial"/>
                <a:cs typeface="Arial"/>
              </a:rPr>
              <a:t>Basic equation:                                       Dependence on </a:t>
            </a:r>
          </a:p>
          <a:p>
            <a:r>
              <a:rPr lang="en-US" b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Arial"/>
                <a:cs typeface="Arial"/>
              </a:rPr>
              <a:t>                                                                               </a:t>
            </a:r>
            <a:r>
              <a:rPr lang="en-US" sz="2000" b="1" dirty="0" smtClean="0">
                <a:solidFill>
                  <a:srgbClr val="FF0000"/>
                </a:solidFill>
                <a:latin typeface="Arial"/>
                <a:cs typeface="Arial"/>
              </a:rPr>
              <a:t>parameter values: </a:t>
            </a:r>
            <a:endParaRPr lang="en-US" sz="20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1712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Block diagram of noise processing using asymmetric filters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58175" cy="4754563"/>
          </a:xfrm>
        </p:spPr>
        <p:txBody>
          <a:bodyPr/>
          <a:lstStyle/>
          <a:p>
            <a:r>
              <a:rPr lang="en-US" dirty="0" smtClean="0"/>
              <a:t>Speech-</a:t>
            </a:r>
            <a:r>
              <a:rPr lang="en-US" dirty="0" err="1" smtClean="0"/>
              <a:t>nonspeech</a:t>
            </a:r>
            <a:r>
              <a:rPr lang="en-US" dirty="0" smtClean="0"/>
              <a:t> partitions are obtained  based on a simple threshold test</a:t>
            </a:r>
          </a:p>
          <a:p>
            <a:r>
              <a:rPr lang="en-US" dirty="0" smtClean="0"/>
              <a:t>Asymmetric </a:t>
            </a:r>
            <a:r>
              <a:rPr lang="en-US" dirty="0" err="1" smtClean="0"/>
              <a:t>highpass</a:t>
            </a:r>
            <a:r>
              <a:rPr lang="en-US" dirty="0" smtClean="0"/>
              <a:t> filtering is always applied; asymmetric </a:t>
            </a:r>
            <a:r>
              <a:rPr lang="en-US" dirty="0" err="1" smtClean="0"/>
              <a:t>lowpass</a:t>
            </a:r>
            <a:r>
              <a:rPr lang="en-US" dirty="0" smtClean="0"/>
              <a:t> filtering is applied only to non-speech segments</a:t>
            </a:r>
            <a:endParaRPr lang="en-US" dirty="0"/>
          </a:p>
        </p:txBody>
      </p:sp>
      <p:pic>
        <p:nvPicPr>
          <p:cNvPr id="282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45" y="3703317"/>
            <a:ext cx="8240833" cy="1649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151647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PNCC processing (Kim and Stern, 2010,2014)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A pragmatic implementation of a number of the principles described:</a:t>
            </a:r>
          </a:p>
          <a:p>
            <a:pPr lvl="1"/>
            <a:r>
              <a:rPr lang="en-US" dirty="0" err="1" smtClean="0"/>
              <a:t>Gammatone</a:t>
            </a:r>
            <a:r>
              <a:rPr lang="en-US" dirty="0" smtClean="0"/>
              <a:t> </a:t>
            </a:r>
            <a:r>
              <a:rPr lang="en-US" dirty="0" err="1" smtClean="0"/>
              <a:t>filterbanks</a:t>
            </a:r>
            <a:endParaRPr lang="en-US" dirty="0" smtClean="0"/>
          </a:p>
          <a:p>
            <a:pPr lvl="1"/>
            <a:r>
              <a:rPr lang="en-US" dirty="0" smtClean="0"/>
              <a:t>Nonlinearity shaped to follow auditory processing</a:t>
            </a:r>
          </a:p>
          <a:p>
            <a:pPr lvl="1"/>
            <a:r>
              <a:rPr lang="en-US" dirty="0" smtClean="0"/>
              <a:t>“Medium-time” environmental compensation using nonlinearity </a:t>
            </a:r>
            <a:r>
              <a:rPr lang="en-US" dirty="0" err="1" smtClean="0"/>
              <a:t>cepstral</a:t>
            </a:r>
            <a:r>
              <a:rPr lang="en-US" dirty="0" smtClean="0"/>
              <a:t> </a:t>
            </a:r>
            <a:r>
              <a:rPr lang="en-US" dirty="0" err="1" smtClean="0"/>
              <a:t>highpass</a:t>
            </a:r>
            <a:r>
              <a:rPr lang="en-US" dirty="0" smtClean="0"/>
              <a:t> filtering in each channel</a:t>
            </a:r>
          </a:p>
          <a:p>
            <a:pPr lvl="1"/>
            <a:r>
              <a:rPr lang="en-US" dirty="0" smtClean="0"/>
              <a:t>Enhancement of envelope onsets</a:t>
            </a:r>
          </a:p>
          <a:p>
            <a:pPr lvl="1"/>
            <a:r>
              <a:rPr lang="en-US" dirty="0" smtClean="0"/>
              <a:t>Computationally efficient implementation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291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integrated front end: power-normalized </a:t>
            </a:r>
            <a:r>
              <a:rPr lang="en-US" dirty="0" err="1" smtClean="0"/>
              <a:t>cepstral</a:t>
            </a:r>
            <a:r>
              <a:rPr lang="en-US" dirty="0" smtClean="0"/>
              <a:t> coefficients (PNCC, Kim ‘10)</a:t>
            </a:r>
            <a:endParaRPr lang="en-US" dirty="0"/>
          </a:p>
        </p:txBody>
      </p:sp>
      <p:pic>
        <p:nvPicPr>
          <p:cNvPr id="21" name="Content Placeholder 20" descr="MFCC_PLP_PNCC_Blox1.pdf"/>
          <p:cNvPicPr>
            <a:picLocks noGrp="1" noChangeAspect="1"/>
          </p:cNvPicPr>
          <p:nvPr>
            <p:ph idx="1"/>
          </p:nvPr>
        </p:nvPicPr>
        <p:blipFill>
          <a:blip r:embed="rId2"/>
          <a:srcRect t="-30773" b="-3077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7366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integrated front end: power-normalized </a:t>
            </a:r>
            <a:r>
              <a:rPr lang="en-US" dirty="0" err="1" smtClean="0"/>
              <a:t>cepstral</a:t>
            </a:r>
            <a:r>
              <a:rPr lang="en-US" dirty="0" smtClean="0"/>
              <a:t> coefficients (PNCC, Kim ‘10)</a:t>
            </a:r>
            <a:endParaRPr lang="en-US" dirty="0"/>
          </a:p>
        </p:txBody>
      </p:sp>
      <p:pic>
        <p:nvPicPr>
          <p:cNvPr id="5" name="Content Placeholder 4" descr="MFCC_PLP_PNCC_Blox2.pdf"/>
          <p:cNvPicPr>
            <a:picLocks noGrp="1" noChangeAspect="1"/>
          </p:cNvPicPr>
          <p:nvPr>
            <p:ph idx="1"/>
          </p:nvPr>
        </p:nvPicPr>
        <p:blipFill>
          <a:blip r:embed="rId2"/>
          <a:srcRect t="-30773" b="-3077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0362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Central auditory pathways</a:t>
            </a:r>
            <a:endParaRPr lang="en-US" dirty="0"/>
          </a:p>
        </p:txBody>
      </p:sp>
      <p:pic>
        <p:nvPicPr>
          <p:cNvPr id="12" name="Content Placeholder 11" descr="pathways.pdf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46" r="-10446"/>
          <a:stretch>
            <a:fillRect/>
          </a:stretch>
        </p:blipFill>
        <p:spPr/>
      </p:pic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There is a lot going on!</a:t>
            </a:r>
          </a:p>
          <a:p>
            <a:endParaRPr lang="en-US" sz="2000" dirty="0"/>
          </a:p>
          <a:p>
            <a:r>
              <a:rPr lang="en-US" sz="2000" dirty="0" smtClean="0"/>
              <a:t>For the most part, we only consider the response of the auditory nerve</a:t>
            </a:r>
          </a:p>
          <a:p>
            <a:pPr lvl="1"/>
            <a:r>
              <a:rPr lang="en-US" sz="1600" dirty="0" smtClean="0"/>
              <a:t>It is in series with everything else</a:t>
            </a:r>
          </a:p>
        </p:txBody>
      </p:sp>
    </p:spTree>
    <p:extLst>
      <p:ext uri="{BB962C8B-B14F-4D97-AF65-F5344CB8AC3E}">
        <p14:creationId xmlns:p14="http://schemas.microsoft.com/office/powerpoint/2010/main" val="2947309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integrated front end: power-normalized </a:t>
            </a:r>
            <a:r>
              <a:rPr lang="en-US" dirty="0" err="1" smtClean="0"/>
              <a:t>cepstral</a:t>
            </a:r>
            <a:r>
              <a:rPr lang="en-US" dirty="0" smtClean="0"/>
              <a:t> coefficients (PNCC, Kim ‘10)</a:t>
            </a:r>
            <a:endParaRPr lang="en-US" dirty="0"/>
          </a:p>
        </p:txBody>
      </p:sp>
      <p:pic>
        <p:nvPicPr>
          <p:cNvPr id="5" name="Content Placeholder 4" descr="MFCC_PLP_PNCC_Blox.pdf"/>
          <p:cNvPicPr>
            <a:picLocks noGrp="1" noChangeAspect="1"/>
          </p:cNvPicPr>
          <p:nvPr>
            <p:ph idx="1"/>
          </p:nvPr>
        </p:nvPicPr>
        <p:blipFill>
          <a:blip r:embed="rId2"/>
          <a:srcRect t="-30773" b="-3077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7137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Computational complexity of front ends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0" y="1524000"/>
          <a:ext cx="8231188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8180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of PNCC in white noise (RM)</a:t>
            </a:r>
            <a:endParaRPr lang="en-US" dirty="0"/>
          </a:p>
        </p:txBody>
      </p:sp>
      <p:pic>
        <p:nvPicPr>
          <p:cNvPr id="4" name="Content Placeholder 3" descr="PNCC_IEEETran_PlotWER_Comparison_RM_White.pdf"/>
          <p:cNvPicPr>
            <a:picLocks noGrp="1" noChangeAspect="1"/>
          </p:cNvPicPr>
          <p:nvPr>
            <p:ph idx="1"/>
          </p:nvPr>
        </p:nvPicPr>
        <p:blipFill>
          <a:blip r:embed="rId2"/>
          <a:srcRect l="-2137" r="-213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7073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of PNCC in white noise (WSJ)</a:t>
            </a:r>
            <a:endParaRPr lang="en-US" dirty="0"/>
          </a:p>
        </p:txBody>
      </p:sp>
      <p:pic>
        <p:nvPicPr>
          <p:cNvPr id="4" name="Content Placeholder 3" descr="PNCC_IEEETran_PlotWER_Comparison_WSJ_White.pdf"/>
          <p:cNvPicPr>
            <a:picLocks noGrp="1" noChangeAspect="1"/>
          </p:cNvPicPr>
          <p:nvPr>
            <p:ph idx="1"/>
          </p:nvPr>
        </p:nvPicPr>
        <p:blipFill>
          <a:blip r:embed="rId2"/>
          <a:srcRect l="-2137" r="-213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6359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of PNCC in background music</a:t>
            </a:r>
            <a:endParaRPr lang="en-US" dirty="0"/>
          </a:p>
        </p:txBody>
      </p:sp>
      <p:pic>
        <p:nvPicPr>
          <p:cNvPr id="4" name="Content Placeholder 3" descr="PNCC_IEEETran_PlotWER_Comparison_WSJ_Music.pdf"/>
          <p:cNvPicPr>
            <a:picLocks noGrp="1" noChangeAspect="1"/>
          </p:cNvPicPr>
          <p:nvPr>
            <p:ph idx="1"/>
          </p:nvPr>
        </p:nvPicPr>
        <p:blipFill>
          <a:blip r:embed="rId2"/>
          <a:srcRect l="-2137" r="-213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1803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of PNCC in reverberation</a:t>
            </a:r>
            <a:endParaRPr lang="en-US" dirty="0"/>
          </a:p>
        </p:txBody>
      </p:sp>
      <p:pic>
        <p:nvPicPr>
          <p:cNvPr id="4" name="Content Placeholder 3" descr="PNCC_IEEETran_PlotWER_Comparison_WSJ_Reverberation.pdf"/>
          <p:cNvPicPr>
            <a:picLocks noGrp="1" noChangeAspect="1"/>
          </p:cNvPicPr>
          <p:nvPr>
            <p:ph idx="1"/>
          </p:nvPr>
        </p:nvPicPr>
        <p:blipFill>
          <a:blip r:embed="rId2"/>
          <a:srcRect l="-2374" r="-237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8300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Contributions of PNCC components:</a:t>
            </a:r>
            <a:br>
              <a:rPr lang="en-US" dirty="0" smtClean="0"/>
            </a:br>
            <a:r>
              <a:rPr lang="en-US" dirty="0" smtClean="0"/>
              <a:t>white noise (WSJ)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3733800" y="18135600"/>
            <a:ext cx="4114800" cy="1676400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300" dirty="0" smtClean="0">
                <a:solidFill>
                  <a:schemeClr val="bg2"/>
                </a:solidFill>
                <a:latin typeface="Helvetica" pitchFamily="-109" charset="0"/>
              </a:rPr>
              <a:t>+ Temporal masking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30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Helvetica" pitchFamily="-109" charset="0"/>
              </a:rPr>
              <a:t>+ </a:t>
            </a:r>
            <a:r>
              <a:rPr lang="en-US" sz="2300" dirty="0" smtClean="0">
                <a:solidFill>
                  <a:schemeClr val="bg2"/>
                </a:solidFill>
                <a:latin typeface="Helvetica" pitchFamily="-109" charset="0"/>
              </a:rPr>
              <a:t>Noise protection</a:t>
            </a:r>
            <a:endParaRPr kumimoji="0" lang="en-US" sz="230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Helvetica" pitchFamily="-109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300" dirty="0" smtClean="0">
                <a:solidFill>
                  <a:schemeClr val="bg2"/>
                </a:solidFill>
                <a:latin typeface="Helvetica" pitchFamily="-109" charset="0"/>
              </a:rPr>
              <a:t>+ Medium-time time/freq anal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30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Helvetica" pitchFamily="-109" charset="0"/>
              </a:rPr>
              <a:t>Baseline MFCC with CMN</a:t>
            </a:r>
            <a:endParaRPr kumimoji="0" lang="en-US" sz="2300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Helvetica" pitchFamily="-109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733800" y="2209800"/>
            <a:ext cx="4038600" cy="1676400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pitchFamily="-109" charset="0"/>
              </a:rPr>
              <a:t>+ Temporal masking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200" dirty="0" smtClean="0">
                <a:solidFill>
                  <a:srgbClr val="000000"/>
                </a:solidFill>
                <a:latin typeface="Helvetica" pitchFamily="-109" charset="0"/>
              </a:rPr>
              <a:t>+ Noise suppression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pitchFamily="-109" charset="0"/>
              </a:rPr>
              <a:t>+ Medium-duration processing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200" dirty="0" smtClean="0">
                <a:solidFill>
                  <a:srgbClr val="000000"/>
                </a:solidFill>
                <a:latin typeface="Helvetica" pitchFamily="-109" charset="0"/>
              </a:rPr>
              <a:t>Baseline MFCC + CMN</a:t>
            </a:r>
            <a:endParaRPr kumimoji="0" lang="en-US" sz="220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Helvetica" pitchFamily="-109" charset="0"/>
            </a:endParaRPr>
          </a:p>
        </p:txBody>
      </p:sp>
      <p:pic>
        <p:nvPicPr>
          <p:cNvPr id="11" name="Content Placeholder 10" descr="PNCC_IEEETran_PlotWER_ComponentAnal_WSJ_White.pdf"/>
          <p:cNvPicPr>
            <a:picLocks noGrp="1" noChangeAspect="1"/>
          </p:cNvPicPr>
          <p:nvPr>
            <p:ph idx="1"/>
          </p:nvPr>
        </p:nvPicPr>
        <p:blipFill>
          <a:blip r:embed="rId2"/>
          <a:srcRect l="-11414" r="-11414"/>
          <a:stretch>
            <a:fillRect/>
          </a:stretch>
        </p:blipFill>
        <p:spPr/>
      </p:pic>
      <p:pic>
        <p:nvPicPr>
          <p:cNvPr id="12" name="Picture 11" descr="Legend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5185" y="4114800"/>
            <a:ext cx="3640015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92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Contributions of PNCC components:</a:t>
            </a:r>
            <a:br>
              <a:rPr lang="en-US" dirty="0" smtClean="0"/>
            </a:br>
            <a:r>
              <a:rPr lang="en-US" dirty="0" smtClean="0"/>
              <a:t>background music (WSJ)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3733800" y="18135600"/>
            <a:ext cx="4114800" cy="1676400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300" dirty="0" smtClean="0">
                <a:solidFill>
                  <a:schemeClr val="bg2"/>
                </a:solidFill>
                <a:latin typeface="Helvetica" pitchFamily="-109" charset="0"/>
              </a:rPr>
              <a:t>+ Temporal masking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30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Helvetica" pitchFamily="-109" charset="0"/>
              </a:rPr>
              <a:t>+ </a:t>
            </a:r>
            <a:r>
              <a:rPr lang="en-US" sz="2300" dirty="0" smtClean="0">
                <a:solidFill>
                  <a:schemeClr val="bg2"/>
                </a:solidFill>
                <a:latin typeface="Helvetica" pitchFamily="-109" charset="0"/>
              </a:rPr>
              <a:t>Noise protection</a:t>
            </a:r>
            <a:endParaRPr kumimoji="0" lang="en-US" sz="230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Helvetica" pitchFamily="-109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300" dirty="0" smtClean="0">
                <a:solidFill>
                  <a:schemeClr val="bg2"/>
                </a:solidFill>
                <a:latin typeface="Helvetica" pitchFamily="-109" charset="0"/>
              </a:rPr>
              <a:t>+ Medium-time time/freq anal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30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Helvetica" pitchFamily="-109" charset="0"/>
              </a:rPr>
              <a:t>Baseline MFCC with CMN</a:t>
            </a:r>
            <a:endParaRPr kumimoji="0" lang="en-US" sz="2300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Helvetica" pitchFamily="-109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733800" y="2209800"/>
            <a:ext cx="4038600" cy="1676400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pitchFamily="-109" charset="0"/>
              </a:rPr>
              <a:t>+ Temporal masking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200" dirty="0" smtClean="0">
                <a:solidFill>
                  <a:srgbClr val="000000"/>
                </a:solidFill>
                <a:latin typeface="Helvetica" pitchFamily="-109" charset="0"/>
              </a:rPr>
              <a:t>+ Noise suppression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pitchFamily="-109" charset="0"/>
              </a:rPr>
              <a:t>+ Medium-duration processing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200" dirty="0" smtClean="0">
                <a:solidFill>
                  <a:srgbClr val="000000"/>
                </a:solidFill>
                <a:latin typeface="Helvetica" pitchFamily="-109" charset="0"/>
              </a:rPr>
              <a:t>Baseline MFCC + CMN</a:t>
            </a:r>
            <a:endParaRPr kumimoji="0" lang="en-US" sz="220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Helvetica" pitchFamily="-109" charset="0"/>
            </a:endParaRPr>
          </a:p>
        </p:txBody>
      </p:sp>
      <p:pic>
        <p:nvPicPr>
          <p:cNvPr id="10" name="Content Placeholder 9" descr="PNCC_IEEETran_PlotWER_ComponentAnal_WSJ_Music.pdf"/>
          <p:cNvPicPr>
            <a:picLocks noGrp="1" noChangeAspect="1"/>
          </p:cNvPicPr>
          <p:nvPr>
            <p:ph idx="1"/>
          </p:nvPr>
        </p:nvPicPr>
        <p:blipFill>
          <a:blip r:embed="rId2"/>
          <a:srcRect l="-2137" r="-2137"/>
          <a:stretch>
            <a:fillRect/>
          </a:stretch>
        </p:blipFill>
        <p:spPr/>
      </p:pic>
      <p:pic>
        <p:nvPicPr>
          <p:cNvPr id="11" name="Picture 10" descr="Legend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3733800"/>
            <a:ext cx="4229100" cy="1593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31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PNCC_IEEETran_PlotWER_ComponentAnal_WSJ_Reverberation.pdf"/>
          <p:cNvPicPr>
            <a:picLocks noGrp="1" noChangeAspect="1"/>
          </p:cNvPicPr>
          <p:nvPr>
            <p:ph idx="1"/>
          </p:nvPr>
        </p:nvPicPr>
        <p:blipFill>
          <a:blip r:embed="rId2"/>
          <a:srcRect l="-2374" r="-2374"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Contributions of PNCC components:</a:t>
            </a:r>
            <a:br>
              <a:rPr lang="en-US" dirty="0" smtClean="0"/>
            </a:br>
            <a:r>
              <a:rPr lang="en-US" dirty="0" smtClean="0"/>
              <a:t>reverberation (WSJ)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3733800" y="18135600"/>
            <a:ext cx="4114800" cy="1676400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300" dirty="0" smtClean="0">
                <a:solidFill>
                  <a:schemeClr val="bg2"/>
                </a:solidFill>
                <a:latin typeface="Helvetica" pitchFamily="-109" charset="0"/>
              </a:rPr>
              <a:t>+ Temporal masking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30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Helvetica" pitchFamily="-109" charset="0"/>
              </a:rPr>
              <a:t>+ </a:t>
            </a:r>
            <a:r>
              <a:rPr lang="en-US" sz="2300" dirty="0" smtClean="0">
                <a:solidFill>
                  <a:schemeClr val="bg2"/>
                </a:solidFill>
                <a:latin typeface="Helvetica" pitchFamily="-109" charset="0"/>
              </a:rPr>
              <a:t>Noise protection</a:t>
            </a:r>
            <a:endParaRPr kumimoji="0" lang="en-US" sz="230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Helvetica" pitchFamily="-109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300" dirty="0" smtClean="0">
                <a:solidFill>
                  <a:schemeClr val="bg2"/>
                </a:solidFill>
                <a:latin typeface="Helvetica" pitchFamily="-109" charset="0"/>
              </a:rPr>
              <a:t>+ Medium-time time/freq anal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30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Helvetica" pitchFamily="-109" charset="0"/>
              </a:rPr>
              <a:t>Baseline MFCC with CMN</a:t>
            </a:r>
            <a:endParaRPr kumimoji="0" lang="en-US" sz="2300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Helvetica" pitchFamily="-109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733800" y="2209800"/>
            <a:ext cx="4038600" cy="1676400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pitchFamily="-109" charset="0"/>
              </a:rPr>
              <a:t>+ Temporal masking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200" dirty="0" smtClean="0">
                <a:solidFill>
                  <a:srgbClr val="000000"/>
                </a:solidFill>
                <a:latin typeface="Helvetica" pitchFamily="-109" charset="0"/>
              </a:rPr>
              <a:t>+ Noise suppression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pitchFamily="-109" charset="0"/>
              </a:rPr>
              <a:t>+ Medium-duration processing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200" dirty="0" smtClean="0">
                <a:solidFill>
                  <a:srgbClr val="000000"/>
                </a:solidFill>
                <a:latin typeface="Helvetica" pitchFamily="-109" charset="0"/>
              </a:rPr>
              <a:t>Baseline MFCC + CMN</a:t>
            </a:r>
            <a:endParaRPr kumimoji="0" lang="en-US" sz="220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Helvetica" pitchFamily="-10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27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 of onset enhancement/temporal masking (SSF processing, Kim ‘10)</a:t>
            </a:r>
            <a:endParaRPr lang="en-US" dirty="0"/>
          </a:p>
        </p:txBody>
      </p:sp>
      <p:pic>
        <p:nvPicPr>
          <p:cNvPr id="7" name="Content Placeholder 6" descr="SSF_IS2010_PlotWER_Comparison_RM_Music.pdf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34906" b="-34906"/>
          <a:stretch>
            <a:fillRect/>
          </a:stretch>
        </p:blipFill>
        <p:spPr/>
      </p:pic>
      <p:pic>
        <p:nvPicPr>
          <p:cNvPr id="6" name="Content Placeholder 5" descr="SSF_IS2010_PlotWER_Comparison_RM_Reverberation.pdf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-34485" b="-3448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56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Excitation along the basilar membrane</a:t>
            </a:r>
          </a:p>
        </p:txBody>
      </p:sp>
      <p:pic>
        <p:nvPicPr>
          <p:cNvPr id="6" name="cochlea-lg.mov">
            <a:hlinkClick r:id="" action="ppaction://media"/>
          </p:cNvPr>
          <p:cNvPicPr>
            <a:picLocks noGrp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52563" y="1524000"/>
            <a:ext cx="6088062" cy="4572000"/>
          </a:xfrm>
        </p:spPr>
      </p:pic>
    </p:spTree>
    <p:extLst>
      <p:ext uri="{BB962C8B-B14F-4D97-AF65-F5344CB8AC3E}">
        <p14:creationId xmlns:p14="http://schemas.microsoft.com/office/powerpoint/2010/main" val="3883469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PNCC and SSF @Google</a:t>
            </a:r>
            <a:endParaRPr lang="en-US" dirty="0"/>
          </a:p>
        </p:txBody>
      </p:sp>
      <p:pic>
        <p:nvPicPr>
          <p:cNvPr id="7" name="Content Placeholder 6" descr="wer_is_is_ssf_inf_db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467" r="-1546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4670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… so what matters?</a:t>
            </a:r>
            <a:endParaRPr lang="en-US" dirty="0"/>
          </a:p>
        </p:txBody>
      </p:sp>
      <p:sp>
        <p:nvSpPr>
          <p:cNvPr id="76902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Knowledge of the auditory system can certainly improve ASR accuracy:</a:t>
            </a:r>
          </a:p>
          <a:p>
            <a:pPr lvl="1"/>
            <a:r>
              <a:rPr lang="en-US" dirty="0" smtClean="0"/>
              <a:t>Use of synchrony</a:t>
            </a:r>
          </a:p>
          <a:p>
            <a:pPr lvl="1"/>
            <a:r>
              <a:rPr lang="en-US" dirty="0" smtClean="0"/>
              <a:t>Consideration of rate-intensity function</a:t>
            </a:r>
          </a:p>
          <a:p>
            <a:pPr lvl="1"/>
            <a:r>
              <a:rPr lang="en-US" dirty="0" smtClean="0"/>
              <a:t>Onset enhancement</a:t>
            </a:r>
          </a:p>
          <a:p>
            <a:pPr lvl="1"/>
            <a:r>
              <a:rPr lang="en-US" dirty="0" smtClean="0"/>
              <a:t>Nonlinear modulation filtering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Selective reconstruction</a:t>
            </a:r>
          </a:p>
          <a:p>
            <a:pPr lvl="1"/>
            <a:r>
              <a:rPr lang="en-US" dirty="0" smtClean="0">
                <a:solidFill>
                  <a:srgbClr val="0066FF"/>
                </a:solidFill>
              </a:rPr>
              <a:t>Consideration of processes mediating auditory scene analysis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070869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0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9027" grpId="0" build="p" bldLvl="2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PNCC processing includes</a:t>
            </a:r>
          </a:p>
          <a:p>
            <a:pPr lvl="1"/>
            <a:r>
              <a:rPr lang="en-US" dirty="0" smtClean="0"/>
              <a:t>More effective nonlinearity</a:t>
            </a:r>
          </a:p>
          <a:p>
            <a:pPr lvl="1"/>
            <a:r>
              <a:rPr lang="en-US" dirty="0" smtClean="0"/>
              <a:t>Parameter estimation for noise compensation and analysis based on longer analysis time and frequency spread</a:t>
            </a:r>
          </a:p>
          <a:p>
            <a:pPr lvl="1"/>
            <a:r>
              <a:rPr lang="en-US" dirty="0" smtClean="0"/>
              <a:t>Efficient noise compensation based on modulation filtering</a:t>
            </a:r>
          </a:p>
          <a:p>
            <a:pPr lvl="1"/>
            <a:r>
              <a:rPr lang="en-US" dirty="0" smtClean="0"/>
              <a:t>Onset enhancement</a:t>
            </a:r>
          </a:p>
          <a:p>
            <a:pPr lvl="1"/>
            <a:r>
              <a:rPr lang="en-US" dirty="0" smtClean="0"/>
              <a:t>Computationally-efficient implementation</a:t>
            </a:r>
          </a:p>
          <a:p>
            <a:r>
              <a:rPr lang="en-US" dirty="0" smtClean="0"/>
              <a:t>Not considered yet …</a:t>
            </a:r>
          </a:p>
          <a:p>
            <a:pPr lvl="1"/>
            <a:r>
              <a:rPr lang="en-US" dirty="0" smtClean="0"/>
              <a:t>Synchrony representation</a:t>
            </a:r>
          </a:p>
          <a:p>
            <a:pPr lvl="1"/>
            <a:r>
              <a:rPr lang="en-US" dirty="0" smtClean="0"/>
              <a:t>Lateral suppression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22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es-ES_tradnl">
              <a:ea typeface="ヒラギノ角ゴ Pro W3" pitchFamily="-65" charset="-128"/>
              <a:cs typeface="ヒラギノ角ゴ Pro W3" pitchFamily="-65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Transient response of auditory-nerve fibers</a:t>
            </a:r>
          </a:p>
        </p:txBody>
      </p:sp>
      <p:sp>
        <p:nvSpPr>
          <p:cNvPr id="549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Histograms of </a:t>
            </a:r>
            <a:r>
              <a:rPr lang="en-US">
                <a:solidFill>
                  <a:schemeClr val="tx2"/>
                </a:solidFill>
              </a:rPr>
              <a:t>response to tone bursts</a:t>
            </a:r>
            <a:r>
              <a:rPr lang="en-US"/>
              <a:t> (Kiang </a:t>
            </a:r>
            <a:r>
              <a:rPr lang="en-US" i="1"/>
              <a:t>et al., </a:t>
            </a:r>
            <a:r>
              <a:rPr lang="en-US"/>
              <a:t>1965):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pPr>
              <a:buFont typeface="Wingdings" charset="2"/>
              <a:buNone/>
            </a:pPr>
            <a:endParaRPr lang="en-US"/>
          </a:p>
          <a:p>
            <a:pPr>
              <a:buFont typeface="Wingdings" charset="2"/>
              <a:buNone/>
            </a:pPr>
            <a:r>
              <a:rPr lang="en-US">
                <a:solidFill>
                  <a:schemeClr val="tx2"/>
                </a:solidFill>
              </a:rPr>
              <a:t>Comment:</a:t>
            </a:r>
            <a:r>
              <a:rPr lang="en-US"/>
              <a:t> Onsets and offsets produce overshoot</a:t>
            </a:r>
          </a:p>
        </p:txBody>
      </p:sp>
      <p:pic>
        <p:nvPicPr>
          <p:cNvPr id="549892" name="Picture 4" descr="P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85988" y="1990725"/>
            <a:ext cx="4519612" cy="35718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8053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Frequency response of auditory-nerve fibers: tuning curves</a:t>
            </a:r>
            <a:endParaRPr lang="en-US"/>
          </a:p>
        </p:txBody>
      </p:sp>
      <p:sp>
        <p:nvSpPr>
          <p:cNvPr id="526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Threshold level for </a:t>
            </a:r>
            <a:r>
              <a:rPr lang="en-US" dirty="0" smtClean="0">
                <a:solidFill>
                  <a:srgbClr val="FF0000"/>
                </a:solidFill>
              </a:rPr>
              <a:t>auditory-nerve response </a:t>
            </a:r>
            <a:r>
              <a:rPr lang="en-US" dirty="0" smtClean="0"/>
              <a:t>to tones: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Note dependence of bandwidth on center frequency and asymmetry of response</a:t>
            </a:r>
            <a:endParaRPr lang="en-US" dirty="0"/>
          </a:p>
        </p:txBody>
      </p:sp>
      <p:pic>
        <p:nvPicPr>
          <p:cNvPr id="526341" name="Picture 5" descr="M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2133600"/>
            <a:ext cx="5257800" cy="30527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8952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ill_nov96">
  <a:themeElements>
    <a:clrScheme name="Bill_nov96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Bill_nov96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accent1"/>
            </a:solidFill>
            <a:effectLst/>
            <a:latin typeface="Helvetica" pitchFamily="-10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accent1"/>
            </a:solidFill>
            <a:effectLst/>
            <a:latin typeface="Helvetica" pitchFamily="-109" charset="0"/>
          </a:defRPr>
        </a:defPPr>
      </a:lstStyle>
    </a:lnDef>
  </a:objectDefaults>
  <a:extraClrSchemeLst>
    <a:extraClrScheme>
      <a:clrScheme name="Bill_nov9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ll_nov96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ll_nov96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ll_nov96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ll_nov96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ll_nov96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ll_nov96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Bill_nov96.pot</Template>
  <TotalTime>5819</TotalTime>
  <Pages>21</Pages>
  <Words>2094</Words>
  <Application>Microsoft Office PowerPoint</Application>
  <PresentationFormat>Presentación en pantalla (4:3)</PresentationFormat>
  <Paragraphs>468</Paragraphs>
  <Slides>73</Slides>
  <Notes>34</Notes>
  <HiddenSlides>6</HiddenSlides>
  <MMClips>2</MMClips>
  <ScaleCrop>false</ScaleCrop>
  <HeadingPairs>
    <vt:vector size="6" baseType="variant">
      <vt:variant>
        <vt:lpstr>Tema</vt:lpstr>
      </vt:variant>
      <vt:variant>
        <vt:i4>1</vt:i4>
      </vt:variant>
      <vt:variant>
        <vt:lpstr>Vínculos</vt:lpstr>
      </vt:variant>
      <vt:variant>
        <vt:i4>1</vt:i4>
      </vt:variant>
      <vt:variant>
        <vt:lpstr>Títulos de diapositiva</vt:lpstr>
      </vt:variant>
      <vt:variant>
        <vt:i4>73</vt:i4>
      </vt:variant>
    </vt:vector>
  </HeadingPairs>
  <TitlesOfParts>
    <vt:vector size="75" baseType="lpstr">
      <vt:lpstr>Bill_nov96</vt:lpstr>
      <vt:lpstr>Macintosh HD:Users:rms:talks:is2008_ychiu:Revision:is2008_ychiu_V5.doc!OLE_LINK3</vt:lpstr>
      <vt:lpstr>Applying Models of Auditory Processing to     Automatic Speech Recognition: Promise and Progress</vt:lpstr>
      <vt:lpstr>Introduction – auditory processing and automatic speech recognition</vt:lpstr>
      <vt:lpstr>The big questions ….</vt:lpstr>
      <vt:lpstr>So what I will do is ….</vt:lpstr>
      <vt:lpstr>Basic auditory anatomy</vt:lpstr>
      <vt:lpstr>Central auditory pathways</vt:lpstr>
      <vt:lpstr>Excitation along the basilar membrane</vt:lpstr>
      <vt:lpstr>Transient response of auditory-nerve fibers</vt:lpstr>
      <vt:lpstr>Frequency response of auditory-nerve fibers: tuning curves</vt:lpstr>
      <vt:lpstr>Typical response of auditory-nerve fibers as a function of stimulus level</vt:lpstr>
      <vt:lpstr>Synchronized auditory-nerve response to low-frequency tones</vt:lpstr>
      <vt:lpstr>Comments on synchronized auditory response</vt:lpstr>
      <vt:lpstr>Lateral suppression in auditory processing</vt:lpstr>
      <vt:lpstr>Auditory frequency selectivity: critical bands</vt:lpstr>
      <vt:lpstr>Three perceptual auditory frequency scales</vt:lpstr>
      <vt:lpstr>Comparison of normalized perceptual frequency scales</vt:lpstr>
      <vt:lpstr>Forward and backward masking</vt:lpstr>
      <vt:lpstr>The loudness of sounds</vt:lpstr>
      <vt:lpstr>Summary of basic auditory physiology and perception</vt:lpstr>
      <vt:lpstr>Default signal processing:  Mel frequency cepstral coefficients (MFCCs)</vt:lpstr>
      <vt:lpstr>What the speech recognizer sees ….</vt:lpstr>
      <vt:lpstr>Comments on the MFCC representation</vt:lpstr>
      <vt:lpstr>Auditory models in the 1980s: the Seneff model</vt:lpstr>
      <vt:lpstr>Auditory models in the 1980s: Ghitza’s EIH model</vt:lpstr>
      <vt:lpstr>Auditory models in the 1980s: Lyon’s auditory model</vt:lpstr>
      <vt:lpstr>Perceptual Linear Prediction (Hermansky): pragmatic application of auditory principles</vt:lpstr>
      <vt:lpstr>PLP versus MFCC processing</vt:lpstr>
      <vt:lpstr>Auditory modeling was expensive: Computational complexity of Seneff model</vt:lpstr>
      <vt:lpstr>Summary: early auditory models</vt:lpstr>
      <vt:lpstr>Evaluation of early auditory models (Ohshima and Stern, 1994)</vt:lpstr>
      <vt:lpstr>Other reasons why work on auditory models subsided in the late 1980s …</vt:lpstr>
      <vt:lpstr>Renaissance in the 1990s!</vt:lpstr>
      <vt:lpstr>Peripheral auditory modeling at CMU 2004–now</vt:lpstr>
      <vt:lpstr>Speech representation using mean rate</vt:lpstr>
      <vt:lpstr>Speech representation using average localized synchrony rate</vt:lpstr>
      <vt:lpstr>The importance of timing information</vt:lpstr>
      <vt:lpstr>Physiologically-motivated signal processing: the Zhang-Carney model of the periphery</vt:lpstr>
      <vt:lpstr>Physiologically-motivated signal processing: synchrony and mean-rate detection (Kim/Chiu ‘06)</vt:lpstr>
      <vt:lpstr>Comparing auditory processing with cepstral analysis: clean speech</vt:lpstr>
      <vt:lpstr>Comparing auditory processing with cepstral analysis: 20-dB SNR</vt:lpstr>
      <vt:lpstr>Comparing auditory processing with cepstral analysis: 10-dB SNR</vt:lpstr>
      <vt:lpstr>Comparing auditory processing with cepstral analysis: 0-dB SNR</vt:lpstr>
      <vt:lpstr>Auditory processing is more effective than MFCCs at low SNRs, especially in white noise</vt:lpstr>
      <vt:lpstr>Do auditory models really need to be so complex?</vt:lpstr>
      <vt:lpstr>Comparing simple and complex auditory models</vt:lpstr>
      <vt:lpstr>The nonlinearity seems to be the most important attribute of the Seneff model (Chiu ‘08)</vt:lpstr>
      <vt:lpstr>Why the nonlinearity seems to help …</vt:lpstr>
      <vt:lpstr>Impact of auditory nonlinearity (Chiu)</vt:lpstr>
      <vt:lpstr>The nonlinearity in PNCC processing (Kim)</vt:lpstr>
      <vt:lpstr>Frequency resolution</vt:lpstr>
      <vt:lpstr>Analysis window duration (Kim)</vt:lpstr>
      <vt:lpstr>Temporal Speech Properties: modulation filtering</vt:lpstr>
      <vt:lpstr>Nonlinear noise processing</vt:lpstr>
      <vt:lpstr>Asymmetric lowpass filtering (Kim, 2010)</vt:lpstr>
      <vt:lpstr>Implementing asymmetric lowpass filtering</vt:lpstr>
      <vt:lpstr>Block diagram of noise processing using asymmetric filters</vt:lpstr>
      <vt:lpstr>PNCC processing (Kim and Stern, 2010,2014)</vt:lpstr>
      <vt:lpstr>An integrated front end: power-normalized cepstral coefficients (PNCC, Kim ‘10)</vt:lpstr>
      <vt:lpstr>An integrated front end: power-normalized cepstral coefficients (PNCC, Kim ‘10)</vt:lpstr>
      <vt:lpstr>An integrated front end: power-normalized cepstral coefficients (PNCC, Kim ‘10)</vt:lpstr>
      <vt:lpstr>Computational complexity of front ends</vt:lpstr>
      <vt:lpstr>Performance of PNCC in white noise (RM)</vt:lpstr>
      <vt:lpstr>Performance of PNCC in white noise (WSJ)</vt:lpstr>
      <vt:lpstr>Performance of PNCC in background music</vt:lpstr>
      <vt:lpstr>Performance of PNCC in reverberation</vt:lpstr>
      <vt:lpstr>Contributions of PNCC components: white noise (WSJ)</vt:lpstr>
      <vt:lpstr>Contributions of PNCC components: background music (WSJ)</vt:lpstr>
      <vt:lpstr>Contributions of PNCC components: reverberation (WSJ)</vt:lpstr>
      <vt:lpstr>Effects of onset enhancement/temporal masking (SSF processing, Kim ‘10)</vt:lpstr>
      <vt:lpstr>PNCC and SSF @Google</vt:lpstr>
      <vt:lpstr>Summary … so what matters?</vt:lpstr>
      <vt:lpstr>Summary </vt:lpstr>
      <vt:lpstr>Presentación de PowerPoint</vt:lpstr>
    </vt:vector>
  </TitlesOfParts>
  <Company>Carnegie Mellon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SIGNAL PROCESSING FOR SPEECH APPLICATIONS</dc:title>
  <dc:subject/>
  <dc:creator>Richard Stern</dc:creator>
  <cp:keywords/>
  <dc:description/>
  <cp:lastModifiedBy>eduardo</cp:lastModifiedBy>
  <cp:revision>185</cp:revision>
  <cp:lastPrinted>2002-01-14T06:12:27Z</cp:lastPrinted>
  <dcterms:created xsi:type="dcterms:W3CDTF">2009-05-28T14:46:16Z</dcterms:created>
  <dcterms:modified xsi:type="dcterms:W3CDTF">2014-05-29T12:34:24Z</dcterms:modified>
</cp:coreProperties>
</file>